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Lst>
  <p:sldSz cx="14630400" cy="8229600"/>
  <p:notesSz cx="8229600" cy="14630400"/>
  <p:embeddedFontLst>
    <p:embeddedFont>
      <p:font typeface="Funnel Display" pitchFamily="34" charset="0"/>
      <p:regular r:id="rId20"/>
    </p:embeddedFont>
    <p:embeddedFont>
      <p:font typeface="Funnel Display" pitchFamily="34" charset="-122"/>
      <p:regular r:id="rId21"/>
    </p:embeddedFont>
    <p:embeddedFont>
      <p:font typeface="Funnel Display" pitchFamily="34" charset="-120"/>
      <p:regular r:id="rId22"/>
    </p:embeddedFont>
    <p:embeddedFont>
      <p:font typeface="Funnel Sans" pitchFamily="34" charset="0"/>
      <p:regular r:id="rId23"/>
    </p:embeddedFont>
    <p:embeddedFont>
      <p:font typeface="Funnel Sans" pitchFamily="34" charset="-122"/>
      <p:regular r:id="rId24"/>
    </p:embeddedFont>
    <p:embeddedFont>
      <p:font typeface="Funnel Sans" pitchFamily="34" charset="-120"/>
      <p:regular r:id="rId25"/>
    </p:embeddedFont>
    <p:embeddedFont>
      <p:font typeface="Calibri" panose="020F0502020204030204" charset="0"/>
      <p:regular r:id="rId26"/>
      <p:bold r:id="rId27"/>
      <p:italic r:id="rId28"/>
      <p:boldItalic r:id="rId29"/>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5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font" Target="fonts/font10.fntdata"/><Relationship Id="rId28" Type="http://schemas.openxmlformats.org/officeDocument/2006/relationships/font" Target="fonts/font9.fntdata"/><Relationship Id="rId27" Type="http://schemas.openxmlformats.org/officeDocument/2006/relationships/font" Target="fonts/font8.fntdata"/><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3" Type="http://schemas.openxmlformats.org/officeDocument/2006/relationships/image" Target="../media/image13.png"/><Relationship Id="rId2" Type="http://schemas.openxmlformats.org/officeDocument/2006/relationships/image" Target="../media/image12.svg"/><Relationship Id="rId10" Type="http://schemas.openxmlformats.org/officeDocument/2006/relationships/notesSlide" Target="../notesSlides/notesSlide1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hyperlink" Target="https://pmc.ncbi.nlm.nih.gov/articles/PMC7204054/" TargetMode="Externa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8.xml"/><Relationship Id="rId2" Type="http://schemas.openxmlformats.org/officeDocument/2006/relationships/image" Target="../media/image4.png"/><Relationship Id="rId1" Type="http://schemas.openxmlformats.org/officeDocument/2006/relationships/hyperlink" Target="https://pmc.ncbi.nlm.nih.gov/articles/PMC9837368/"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2848213"/>
            <a:ext cx="12954952" cy="1408033"/>
          </a:xfrm>
          <a:prstGeom prst="rect">
            <a:avLst/>
          </a:prstGeom>
          <a:noFill/>
        </p:spPr>
        <p:txBody>
          <a:bodyPr wrap="square" lIns="0" tIns="0" rIns="0" bIns="0" rtlCol="0" anchor="t"/>
          <a:lstStyle/>
          <a:p>
            <a:pPr marL="0" indent="0" algn="l">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Memora: Restoring Connection Through Memory</a:t>
            </a:r>
            <a:endParaRPr lang="en-US" sz="4400" dirty="0"/>
          </a:p>
        </p:txBody>
      </p:sp>
      <p:sp>
        <p:nvSpPr>
          <p:cNvPr id="3" name="Text 1"/>
          <p:cNvSpPr/>
          <p:nvPr/>
        </p:nvSpPr>
        <p:spPr>
          <a:xfrm>
            <a:off x="837724" y="4615220"/>
            <a:ext cx="12954952" cy="766048"/>
          </a:xfrm>
          <a:prstGeom prst="rect">
            <a:avLst/>
          </a:prstGeom>
          <a:noFill/>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A Digital Reminiscence Therapy for Early-Stage Alzheimer's Disease to help patients reconnect with their recent life—and help their families support them.</a:t>
            </a:r>
            <a:endParaRPr lang="en-US" sz="1850" dirty="0"/>
          </a:p>
        </p:txBody>
      </p:sp>
      <p:sp>
        <p:nvSpPr>
          <p:cNvPr id="4" name="Rectangles 3"/>
          <p:cNvSpPr/>
          <p:nvPr/>
        </p:nvSpPr>
        <p:spPr>
          <a:xfrm>
            <a:off x="12611735" y="7689850"/>
            <a:ext cx="2025650" cy="504825"/>
          </a:xfrm>
          <a:prstGeom prst="rect">
            <a:avLst/>
          </a:prstGeom>
          <a:solidFill>
            <a:srgbClr val="FAF5E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261943"/>
            <a:ext cx="9180433" cy="563285"/>
          </a:xfrm>
          <a:prstGeom prst="rect">
            <a:avLst/>
          </a:prstGeom>
          <a:noFill/>
        </p:spPr>
        <p:txBody>
          <a:bodyPr wrap="none" lIns="0" tIns="0" rIns="0" bIns="0" rtlCol="0" anchor="t"/>
          <a:lstStyle/>
          <a:p>
            <a:pPr marL="0" indent="0" algn="l">
              <a:lnSpc>
                <a:spcPts val="4400"/>
              </a:lnSpc>
              <a:buNone/>
            </a:pPr>
            <a:r>
              <a:rPr lang="en-US" sz="3500" dirty="0">
                <a:solidFill>
                  <a:srgbClr val="051D3A"/>
                </a:solidFill>
                <a:latin typeface="Funnel Display" pitchFamily="34" charset="0"/>
                <a:ea typeface="Funnel Display" pitchFamily="34" charset="-122"/>
                <a:cs typeface="Funnel Display" pitchFamily="34" charset="-120"/>
              </a:rPr>
              <a:t>Feature 4: Progress Tracking for Caregivers</a:t>
            </a:r>
            <a:endParaRPr lang="en-US" sz="3500" dirty="0"/>
          </a:p>
        </p:txBody>
      </p:sp>
      <p:sp>
        <p:nvSpPr>
          <p:cNvPr id="3" name="Text 1"/>
          <p:cNvSpPr/>
          <p:nvPr/>
        </p:nvSpPr>
        <p:spPr>
          <a:xfrm>
            <a:off x="837724" y="2184202"/>
            <a:ext cx="12954952" cy="383024"/>
          </a:xfrm>
          <a:prstGeom prst="rect">
            <a:avLst/>
          </a:prstGeom>
          <a:noFill/>
        </p:spPr>
        <p:txBody>
          <a:bodyPr wrap="non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Caregivers see measurable progress, which proves the approach is working and motivates continued engagement.</a:t>
            </a:r>
            <a:endParaRPr lang="en-US" sz="1850" dirty="0"/>
          </a:p>
        </p:txBody>
      </p:sp>
      <p:sp>
        <p:nvSpPr>
          <p:cNvPr id="4" name="Shape 2"/>
          <p:cNvSpPr/>
          <p:nvPr/>
        </p:nvSpPr>
        <p:spPr>
          <a:xfrm>
            <a:off x="837724" y="2836426"/>
            <a:ext cx="4158734" cy="3095863"/>
          </a:xfrm>
          <a:prstGeom prst="roundRect">
            <a:avLst>
              <a:gd name="adj" fmla="val 3248"/>
            </a:avLst>
          </a:prstGeom>
          <a:solidFill>
            <a:srgbClr val="FAF5EB"/>
          </a:solidFill>
          <a:ln w="7620">
            <a:solidFill>
              <a:srgbClr val="D5CDBE"/>
            </a:solidFill>
            <a:prstDash val="solid"/>
          </a:ln>
        </p:spPr>
      </p:sp>
      <p:sp>
        <p:nvSpPr>
          <p:cNvPr id="5" name="Shape 3"/>
          <p:cNvSpPr/>
          <p:nvPr/>
        </p:nvSpPr>
        <p:spPr>
          <a:xfrm>
            <a:off x="1084659" y="3083362"/>
            <a:ext cx="718066" cy="718066"/>
          </a:xfrm>
          <a:prstGeom prst="roundRect">
            <a:avLst>
              <a:gd name="adj" fmla="val 12732932"/>
            </a:avLst>
          </a:prstGeom>
          <a:solidFill>
            <a:srgbClr val="3371A5"/>
          </a:solidFill>
        </p:spPr>
      </p:sp>
      <p:pic>
        <p:nvPicPr>
          <p:cNvPr id="6"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82065" y="3280767"/>
            <a:ext cx="323136" cy="323136"/>
          </a:xfrm>
          <a:prstGeom prst="rect">
            <a:avLst/>
          </a:prstGeom>
        </p:spPr>
      </p:pic>
      <p:sp>
        <p:nvSpPr>
          <p:cNvPr id="7" name="Text 4"/>
          <p:cNvSpPr/>
          <p:nvPr/>
        </p:nvSpPr>
        <p:spPr>
          <a:xfrm>
            <a:off x="1084659" y="4040743"/>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Memory Strength</a:t>
            </a:r>
            <a:endParaRPr lang="en-US" sz="2200" dirty="0"/>
          </a:p>
        </p:txBody>
      </p:sp>
      <p:sp>
        <p:nvSpPr>
          <p:cNvPr id="8" name="Text 5"/>
          <p:cNvSpPr/>
          <p:nvPr/>
        </p:nvSpPr>
        <p:spPr>
          <a:xfrm>
            <a:off x="1084659" y="4536281"/>
            <a:ext cx="3664863" cy="766048"/>
          </a:xfrm>
          <a:prstGeom prst="rect">
            <a:avLst/>
          </a:prstGeom>
          <a:noFill/>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Rate how much the patient remembered after each session</a:t>
            </a:r>
            <a:endParaRPr lang="en-US" sz="1850" dirty="0"/>
          </a:p>
        </p:txBody>
      </p:sp>
      <p:sp>
        <p:nvSpPr>
          <p:cNvPr id="9" name="Shape 6"/>
          <p:cNvSpPr/>
          <p:nvPr/>
        </p:nvSpPr>
        <p:spPr>
          <a:xfrm>
            <a:off x="5235773" y="2836426"/>
            <a:ext cx="4158734" cy="3095863"/>
          </a:xfrm>
          <a:prstGeom prst="roundRect">
            <a:avLst>
              <a:gd name="adj" fmla="val 3248"/>
            </a:avLst>
          </a:prstGeom>
          <a:solidFill>
            <a:srgbClr val="FAF5EB"/>
          </a:solidFill>
          <a:ln w="7620">
            <a:solidFill>
              <a:srgbClr val="D5CDBE"/>
            </a:solidFill>
            <a:prstDash val="solid"/>
          </a:ln>
        </p:spPr>
      </p:sp>
      <p:sp>
        <p:nvSpPr>
          <p:cNvPr id="10" name="Shape 7"/>
          <p:cNvSpPr/>
          <p:nvPr/>
        </p:nvSpPr>
        <p:spPr>
          <a:xfrm>
            <a:off x="5482709" y="3083362"/>
            <a:ext cx="718066" cy="718066"/>
          </a:xfrm>
          <a:prstGeom prst="roundRect">
            <a:avLst>
              <a:gd name="adj" fmla="val 12732932"/>
            </a:avLst>
          </a:prstGeom>
          <a:solidFill>
            <a:srgbClr val="3371A5"/>
          </a:solidFill>
        </p:spPr>
      </p:sp>
      <p:pic>
        <p:nvPicPr>
          <p:cNvPr id="11"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80115" y="3280767"/>
            <a:ext cx="323136" cy="323136"/>
          </a:xfrm>
          <a:prstGeom prst="rect">
            <a:avLst/>
          </a:prstGeom>
        </p:spPr>
      </p:pic>
      <p:sp>
        <p:nvSpPr>
          <p:cNvPr id="12" name="Text 8"/>
          <p:cNvSpPr/>
          <p:nvPr/>
        </p:nvSpPr>
        <p:spPr>
          <a:xfrm>
            <a:off x="5482709" y="4040743"/>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Emotional State</a:t>
            </a:r>
            <a:endParaRPr lang="en-US" sz="2200" dirty="0"/>
          </a:p>
        </p:txBody>
      </p:sp>
      <p:sp>
        <p:nvSpPr>
          <p:cNvPr id="13" name="Text 9"/>
          <p:cNvSpPr/>
          <p:nvPr/>
        </p:nvSpPr>
        <p:spPr>
          <a:xfrm>
            <a:off x="5482709" y="4536281"/>
            <a:ext cx="3664863" cy="766048"/>
          </a:xfrm>
          <a:prstGeom prst="rect">
            <a:avLst/>
          </a:prstGeom>
          <a:noFill/>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Track mood and engagement during conversations</a:t>
            </a:r>
            <a:endParaRPr lang="en-US" sz="1850" dirty="0"/>
          </a:p>
        </p:txBody>
      </p:sp>
      <p:sp>
        <p:nvSpPr>
          <p:cNvPr id="14" name="Shape 10"/>
          <p:cNvSpPr/>
          <p:nvPr/>
        </p:nvSpPr>
        <p:spPr>
          <a:xfrm>
            <a:off x="9633823" y="2836426"/>
            <a:ext cx="4158853" cy="3095863"/>
          </a:xfrm>
          <a:prstGeom prst="roundRect">
            <a:avLst>
              <a:gd name="adj" fmla="val 3248"/>
            </a:avLst>
          </a:prstGeom>
          <a:solidFill>
            <a:srgbClr val="FAF5EB"/>
          </a:solidFill>
          <a:ln w="7620">
            <a:solidFill>
              <a:srgbClr val="D5CDBE"/>
            </a:solidFill>
            <a:prstDash val="solid"/>
          </a:ln>
        </p:spPr>
      </p:sp>
      <p:sp>
        <p:nvSpPr>
          <p:cNvPr id="15" name="Shape 11"/>
          <p:cNvSpPr/>
          <p:nvPr/>
        </p:nvSpPr>
        <p:spPr>
          <a:xfrm>
            <a:off x="9880759" y="3083362"/>
            <a:ext cx="718066" cy="718066"/>
          </a:xfrm>
          <a:prstGeom prst="roundRect">
            <a:avLst>
              <a:gd name="adj" fmla="val 12732932"/>
            </a:avLst>
          </a:prstGeom>
          <a:solidFill>
            <a:srgbClr val="3371A5"/>
          </a:solidFill>
        </p:spPr>
      </p:sp>
      <p:pic>
        <p:nvPicPr>
          <p:cNvPr id="16"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8164" y="3280767"/>
            <a:ext cx="323136" cy="323136"/>
          </a:xfrm>
          <a:prstGeom prst="rect">
            <a:avLst/>
          </a:prstGeom>
        </p:spPr>
      </p:pic>
      <p:sp>
        <p:nvSpPr>
          <p:cNvPr id="17" name="Text 12"/>
          <p:cNvSpPr/>
          <p:nvPr/>
        </p:nvSpPr>
        <p:spPr>
          <a:xfrm>
            <a:off x="9880759" y="4040743"/>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Progress Chart</a:t>
            </a:r>
            <a:endParaRPr lang="en-US" sz="2200" dirty="0"/>
          </a:p>
        </p:txBody>
      </p:sp>
      <p:sp>
        <p:nvSpPr>
          <p:cNvPr id="18" name="Text 13"/>
          <p:cNvSpPr/>
          <p:nvPr/>
        </p:nvSpPr>
        <p:spPr>
          <a:xfrm>
            <a:off x="9880759" y="4536281"/>
            <a:ext cx="3664982" cy="1149072"/>
          </a:xfrm>
          <a:prstGeom prst="rect">
            <a:avLst/>
          </a:prstGeom>
          <a:noFill/>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Visual line graph showing improvement over weeks and months</a:t>
            </a:r>
            <a:endParaRPr lang="en-US" sz="1850" dirty="0"/>
          </a:p>
        </p:txBody>
      </p:sp>
      <p:sp>
        <p:nvSpPr>
          <p:cNvPr id="19" name="Text 14"/>
          <p:cNvSpPr/>
          <p:nvPr/>
        </p:nvSpPr>
        <p:spPr>
          <a:xfrm>
            <a:off x="837724" y="6201489"/>
            <a:ext cx="12954952" cy="766048"/>
          </a:xfrm>
          <a:prstGeom prst="rect">
            <a:avLst/>
          </a:prstGeom>
          <a:noFill/>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Simple dashboard shows completed sessions, trends, and exportable data for doctor consultations or research documentation.</a:t>
            </a:r>
            <a:endParaRPr lang="en-US" sz="1850" dirty="0"/>
          </a:p>
        </p:txBody>
      </p:sp>
      <p:sp>
        <p:nvSpPr>
          <p:cNvPr id="20" name="Rectangles 19"/>
          <p:cNvSpPr/>
          <p:nvPr/>
        </p:nvSpPr>
        <p:spPr>
          <a:xfrm>
            <a:off x="12611735" y="7689850"/>
            <a:ext cx="2025650" cy="504825"/>
          </a:xfrm>
          <a:prstGeom prst="rect">
            <a:avLst/>
          </a:prstGeom>
          <a:solidFill>
            <a:srgbClr val="FAF5E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889165"/>
            <a:ext cx="5977176" cy="563285"/>
          </a:xfrm>
          <a:prstGeom prst="rect">
            <a:avLst/>
          </a:prstGeom>
          <a:noFill/>
        </p:spPr>
        <p:txBody>
          <a:bodyPr wrap="none" lIns="0" tIns="0" rIns="0" bIns="0" rtlCol="0" anchor="t"/>
          <a:lstStyle/>
          <a:p>
            <a:pPr marL="0" indent="0" algn="l">
              <a:lnSpc>
                <a:spcPts val="4400"/>
              </a:lnSpc>
              <a:buNone/>
            </a:pPr>
            <a:r>
              <a:rPr lang="en-US" sz="3500" dirty="0">
                <a:solidFill>
                  <a:srgbClr val="051D3A"/>
                </a:solidFill>
                <a:latin typeface="Funnel Display" pitchFamily="34" charset="0"/>
                <a:ea typeface="Funnel Display" pitchFamily="34" charset="-122"/>
                <a:cs typeface="Funnel Display" pitchFamily="34" charset="-120"/>
              </a:rPr>
              <a:t>Timeline, and Research Plan</a:t>
            </a:r>
            <a:endParaRPr lang="en-US" sz="3500" dirty="0"/>
          </a:p>
        </p:txBody>
      </p:sp>
      <p:sp>
        <p:nvSpPr>
          <p:cNvPr id="3" name="Text 1"/>
          <p:cNvSpPr/>
          <p:nvPr/>
        </p:nvSpPr>
        <p:spPr>
          <a:xfrm>
            <a:off x="837724" y="2931200"/>
            <a:ext cx="12954952" cy="383024"/>
          </a:xfrm>
          <a:prstGeom prst="rect">
            <a:avLst/>
          </a:prstGeom>
          <a:noFill/>
        </p:spPr>
        <p:txBody>
          <a:bodyPr wrap="non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We'll build and test this solution over 5–6 months with a lean, realistic budget.</a:t>
            </a:r>
            <a:endParaRPr lang="en-US" sz="1850" dirty="0"/>
          </a:p>
        </p:txBody>
      </p:sp>
      <p:sp>
        <p:nvSpPr>
          <p:cNvPr id="4" name="Shape 2"/>
          <p:cNvSpPr/>
          <p:nvPr/>
        </p:nvSpPr>
        <p:spPr>
          <a:xfrm>
            <a:off x="837724" y="3583424"/>
            <a:ext cx="12954952" cy="2757011"/>
          </a:xfrm>
          <a:prstGeom prst="roundRect">
            <a:avLst>
              <a:gd name="adj" fmla="val 3647"/>
            </a:avLst>
          </a:prstGeom>
          <a:noFill/>
          <a:ln w="7620">
            <a:solidFill>
              <a:srgbClr val="000000">
                <a:alpha val="8000"/>
              </a:srgbClr>
            </a:solidFill>
            <a:prstDash val="solid"/>
          </a:ln>
        </p:spPr>
      </p:sp>
      <p:sp>
        <p:nvSpPr>
          <p:cNvPr id="5" name="Shape 3"/>
          <p:cNvSpPr/>
          <p:nvPr/>
        </p:nvSpPr>
        <p:spPr>
          <a:xfrm>
            <a:off x="845344" y="3591044"/>
            <a:ext cx="12939713" cy="685443"/>
          </a:xfrm>
          <a:prstGeom prst="rect">
            <a:avLst/>
          </a:prstGeom>
          <a:solidFill>
            <a:srgbClr val="FFFFFF">
              <a:alpha val="4000"/>
            </a:srgbClr>
          </a:solidFill>
        </p:spPr>
      </p:sp>
      <p:sp>
        <p:nvSpPr>
          <p:cNvPr id="6" name="Text 4"/>
          <p:cNvSpPr/>
          <p:nvPr/>
        </p:nvSpPr>
        <p:spPr>
          <a:xfrm>
            <a:off x="1084659" y="3742253"/>
            <a:ext cx="2752487" cy="383024"/>
          </a:xfrm>
          <a:prstGeom prst="rect">
            <a:avLst/>
          </a:prstGeom>
          <a:noFill/>
        </p:spPr>
        <p:txBody>
          <a:bodyPr wrap="none" lIns="0" tIns="0" rIns="0" bIns="0" rtlCol="0" anchor="t"/>
          <a:lstStyle/>
          <a:p>
            <a:pPr marL="0" indent="0" algn="l">
              <a:lnSpc>
                <a:spcPts val="3000"/>
              </a:lnSpc>
              <a:buNone/>
            </a:pPr>
            <a:r>
              <a:rPr lang="en-US" sz="1850" b="1" dirty="0">
                <a:solidFill>
                  <a:srgbClr val="2B3541"/>
                </a:solidFill>
                <a:latin typeface="Funnel Sans" pitchFamily="34" charset="0"/>
                <a:ea typeface="Funnel Sans" pitchFamily="34" charset="-122"/>
                <a:cs typeface="Funnel Sans" pitchFamily="34" charset="-120"/>
              </a:rPr>
              <a:t>Month</a:t>
            </a:r>
            <a:endParaRPr lang="en-US" sz="1850" dirty="0"/>
          </a:p>
        </p:txBody>
      </p:sp>
      <p:sp>
        <p:nvSpPr>
          <p:cNvPr id="7" name="Text 5"/>
          <p:cNvSpPr/>
          <p:nvPr/>
        </p:nvSpPr>
        <p:spPr>
          <a:xfrm>
            <a:off x="4323398" y="3742253"/>
            <a:ext cx="7924562" cy="383024"/>
          </a:xfrm>
          <a:prstGeom prst="rect">
            <a:avLst/>
          </a:prstGeom>
          <a:noFill/>
        </p:spPr>
        <p:txBody>
          <a:bodyPr wrap="none" lIns="0" tIns="0" rIns="0" bIns="0" rtlCol="0" anchor="t"/>
          <a:lstStyle/>
          <a:p>
            <a:pPr marL="0" indent="0" algn="l">
              <a:lnSpc>
                <a:spcPts val="3000"/>
              </a:lnSpc>
              <a:buNone/>
            </a:pPr>
            <a:r>
              <a:rPr lang="en-US" sz="1850" b="1" dirty="0">
                <a:solidFill>
                  <a:srgbClr val="2B3541"/>
                </a:solidFill>
                <a:latin typeface="Funnel Sans" pitchFamily="34" charset="0"/>
                <a:ea typeface="Funnel Sans" pitchFamily="34" charset="-122"/>
                <a:cs typeface="Funnel Sans" pitchFamily="34" charset="-120"/>
              </a:rPr>
              <a:t>Work</a:t>
            </a:r>
            <a:endParaRPr lang="en-US" sz="1850" dirty="0"/>
          </a:p>
        </p:txBody>
      </p:sp>
      <p:sp>
        <p:nvSpPr>
          <p:cNvPr id="8" name="Text 6"/>
          <p:cNvSpPr/>
          <p:nvPr/>
        </p:nvSpPr>
        <p:spPr>
          <a:xfrm>
            <a:off x="12734211" y="3742253"/>
            <a:ext cx="811530" cy="383024"/>
          </a:xfrm>
          <a:prstGeom prst="rect">
            <a:avLst/>
          </a:prstGeom>
          <a:noFill/>
        </p:spPr>
        <p:txBody>
          <a:bodyPr wrap="none" lIns="0" tIns="0" rIns="0" bIns="0" rtlCol="0" anchor="t"/>
          <a:lstStyle/>
          <a:p>
            <a:pPr marL="0" indent="0" algn="l">
              <a:lnSpc>
                <a:spcPts val="3000"/>
              </a:lnSpc>
              <a:buNone/>
            </a:pPr>
            <a:endParaRPr lang="en-US" sz="1850" dirty="0"/>
          </a:p>
        </p:txBody>
      </p:sp>
      <p:sp>
        <p:nvSpPr>
          <p:cNvPr id="9" name="Shape 7"/>
          <p:cNvSpPr/>
          <p:nvPr/>
        </p:nvSpPr>
        <p:spPr>
          <a:xfrm>
            <a:off x="845344" y="4276487"/>
            <a:ext cx="12939713" cy="685443"/>
          </a:xfrm>
          <a:prstGeom prst="rect">
            <a:avLst/>
          </a:prstGeom>
          <a:solidFill>
            <a:srgbClr val="000000">
              <a:alpha val="4000"/>
            </a:srgbClr>
          </a:solidFill>
        </p:spPr>
      </p:sp>
      <p:sp>
        <p:nvSpPr>
          <p:cNvPr id="10" name="Text 8"/>
          <p:cNvSpPr/>
          <p:nvPr/>
        </p:nvSpPr>
        <p:spPr>
          <a:xfrm>
            <a:off x="1084659" y="4427696"/>
            <a:ext cx="2752487" cy="383024"/>
          </a:xfrm>
          <a:prstGeom prst="rect">
            <a:avLst/>
          </a:prstGeom>
          <a:noFill/>
        </p:spPr>
        <p:txBody>
          <a:bodyPr wrap="non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1–2</a:t>
            </a:r>
            <a:endParaRPr lang="en-US" sz="1850" dirty="0"/>
          </a:p>
        </p:txBody>
      </p:sp>
      <p:sp>
        <p:nvSpPr>
          <p:cNvPr id="11" name="Text 9"/>
          <p:cNvSpPr/>
          <p:nvPr/>
        </p:nvSpPr>
        <p:spPr>
          <a:xfrm>
            <a:off x="4323398" y="4427696"/>
            <a:ext cx="7924562" cy="383024"/>
          </a:xfrm>
          <a:prstGeom prst="rect">
            <a:avLst/>
          </a:prstGeom>
          <a:noFill/>
        </p:spPr>
        <p:txBody>
          <a:bodyPr wrap="non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Build photo organizer and conversation features, Data Collection</a:t>
            </a:r>
            <a:endParaRPr lang="en-US" sz="1850" dirty="0"/>
          </a:p>
        </p:txBody>
      </p:sp>
      <p:sp>
        <p:nvSpPr>
          <p:cNvPr id="12" name="Text 10"/>
          <p:cNvSpPr/>
          <p:nvPr/>
        </p:nvSpPr>
        <p:spPr>
          <a:xfrm>
            <a:off x="12734211" y="4427696"/>
            <a:ext cx="811530" cy="383024"/>
          </a:xfrm>
          <a:prstGeom prst="rect">
            <a:avLst/>
          </a:prstGeom>
          <a:noFill/>
        </p:spPr>
        <p:txBody>
          <a:bodyPr wrap="none" lIns="0" tIns="0" rIns="0" bIns="0" rtlCol="0" anchor="t"/>
          <a:lstStyle/>
          <a:p>
            <a:pPr marL="0" indent="0" algn="l">
              <a:lnSpc>
                <a:spcPts val="3000"/>
              </a:lnSpc>
              <a:buNone/>
            </a:pPr>
            <a:endParaRPr lang="en-US" sz="1850" dirty="0"/>
          </a:p>
        </p:txBody>
      </p:sp>
      <p:sp>
        <p:nvSpPr>
          <p:cNvPr id="13" name="Shape 11"/>
          <p:cNvSpPr/>
          <p:nvPr/>
        </p:nvSpPr>
        <p:spPr>
          <a:xfrm>
            <a:off x="845344" y="4961930"/>
            <a:ext cx="12939713" cy="685443"/>
          </a:xfrm>
          <a:prstGeom prst="rect">
            <a:avLst/>
          </a:prstGeom>
          <a:solidFill>
            <a:srgbClr val="FFFFFF">
              <a:alpha val="4000"/>
            </a:srgbClr>
          </a:solidFill>
        </p:spPr>
      </p:sp>
      <p:sp>
        <p:nvSpPr>
          <p:cNvPr id="14" name="Text 12"/>
          <p:cNvSpPr/>
          <p:nvPr/>
        </p:nvSpPr>
        <p:spPr>
          <a:xfrm>
            <a:off x="1084659" y="5113139"/>
            <a:ext cx="2752487" cy="383024"/>
          </a:xfrm>
          <a:prstGeom prst="rect">
            <a:avLst/>
          </a:prstGeom>
          <a:noFill/>
        </p:spPr>
        <p:txBody>
          <a:bodyPr wrap="non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3</a:t>
            </a:r>
            <a:endParaRPr lang="en-US" sz="1850" dirty="0"/>
          </a:p>
        </p:txBody>
      </p:sp>
      <p:sp>
        <p:nvSpPr>
          <p:cNvPr id="15" name="Text 13"/>
          <p:cNvSpPr/>
          <p:nvPr/>
        </p:nvSpPr>
        <p:spPr>
          <a:xfrm>
            <a:off x="4323398" y="5113139"/>
            <a:ext cx="7924562" cy="383024"/>
          </a:xfrm>
          <a:prstGeom prst="rect">
            <a:avLst/>
          </a:prstGeom>
          <a:noFill/>
        </p:spPr>
        <p:txBody>
          <a:bodyPr wrap="non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Train the AI Models of Face Recognition and Prompt Generator</a:t>
            </a:r>
            <a:endParaRPr lang="en-US" sz="1850" dirty="0"/>
          </a:p>
        </p:txBody>
      </p:sp>
      <p:sp>
        <p:nvSpPr>
          <p:cNvPr id="16" name="Text 14"/>
          <p:cNvSpPr/>
          <p:nvPr/>
        </p:nvSpPr>
        <p:spPr>
          <a:xfrm>
            <a:off x="12734211" y="5113139"/>
            <a:ext cx="811530" cy="383024"/>
          </a:xfrm>
          <a:prstGeom prst="rect">
            <a:avLst/>
          </a:prstGeom>
          <a:noFill/>
        </p:spPr>
        <p:txBody>
          <a:bodyPr wrap="none" lIns="0" tIns="0" rIns="0" bIns="0" rtlCol="0" anchor="t"/>
          <a:lstStyle/>
          <a:p>
            <a:pPr marL="0" indent="0" algn="l">
              <a:lnSpc>
                <a:spcPts val="3000"/>
              </a:lnSpc>
              <a:buNone/>
            </a:pPr>
            <a:endParaRPr lang="en-US" sz="1850" dirty="0"/>
          </a:p>
        </p:txBody>
      </p:sp>
      <p:sp>
        <p:nvSpPr>
          <p:cNvPr id="17" name="Shape 15"/>
          <p:cNvSpPr/>
          <p:nvPr/>
        </p:nvSpPr>
        <p:spPr>
          <a:xfrm>
            <a:off x="845344" y="5647373"/>
            <a:ext cx="12939713" cy="685443"/>
          </a:xfrm>
          <a:prstGeom prst="rect">
            <a:avLst/>
          </a:prstGeom>
          <a:solidFill>
            <a:srgbClr val="000000">
              <a:alpha val="4000"/>
            </a:srgbClr>
          </a:solidFill>
        </p:spPr>
      </p:sp>
      <p:sp>
        <p:nvSpPr>
          <p:cNvPr id="18" name="Text 16"/>
          <p:cNvSpPr/>
          <p:nvPr/>
        </p:nvSpPr>
        <p:spPr>
          <a:xfrm>
            <a:off x="1084659" y="5798582"/>
            <a:ext cx="2752487" cy="383024"/>
          </a:xfrm>
          <a:prstGeom prst="rect">
            <a:avLst/>
          </a:prstGeom>
          <a:noFill/>
        </p:spPr>
        <p:txBody>
          <a:bodyPr wrap="non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4–6</a:t>
            </a:r>
            <a:endParaRPr lang="en-US" sz="1850" dirty="0"/>
          </a:p>
        </p:txBody>
      </p:sp>
      <p:sp>
        <p:nvSpPr>
          <p:cNvPr id="19" name="Text 17"/>
          <p:cNvSpPr/>
          <p:nvPr/>
        </p:nvSpPr>
        <p:spPr>
          <a:xfrm>
            <a:off x="4323398" y="5798582"/>
            <a:ext cx="7924562" cy="383024"/>
          </a:xfrm>
          <a:prstGeom prst="rect">
            <a:avLst/>
          </a:prstGeom>
          <a:noFill/>
        </p:spPr>
        <p:txBody>
          <a:bodyPr wrap="non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Full trial with patients; measure outcomes and adjust to feedbacks</a:t>
            </a:r>
            <a:endParaRPr lang="en-US" sz="1850" dirty="0"/>
          </a:p>
        </p:txBody>
      </p:sp>
      <p:sp>
        <p:nvSpPr>
          <p:cNvPr id="20" name="Text 18"/>
          <p:cNvSpPr/>
          <p:nvPr/>
        </p:nvSpPr>
        <p:spPr>
          <a:xfrm>
            <a:off x="12734211" y="5798582"/>
            <a:ext cx="811530" cy="383024"/>
          </a:xfrm>
          <a:prstGeom prst="rect">
            <a:avLst/>
          </a:prstGeom>
          <a:noFill/>
        </p:spPr>
        <p:txBody>
          <a:bodyPr wrap="none" lIns="0" tIns="0" rIns="0" bIns="0" rtlCol="0" anchor="t"/>
          <a:lstStyle/>
          <a:p>
            <a:pPr marL="0" indent="0" algn="l">
              <a:lnSpc>
                <a:spcPts val="3000"/>
              </a:lnSpc>
              <a:buNone/>
            </a:pPr>
            <a:endParaRPr lang="en-US" sz="1850" dirty="0"/>
          </a:p>
        </p:txBody>
      </p:sp>
      <p:sp>
        <p:nvSpPr>
          <p:cNvPr id="21" name="Rectangles 20"/>
          <p:cNvSpPr/>
          <p:nvPr/>
        </p:nvSpPr>
        <p:spPr>
          <a:xfrm>
            <a:off x="12611735" y="7689850"/>
            <a:ext cx="2025650" cy="504825"/>
          </a:xfrm>
          <a:prstGeom prst="rect">
            <a:avLst/>
          </a:prstGeom>
          <a:solidFill>
            <a:srgbClr val="FAF5E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938332"/>
            <a:ext cx="8550473" cy="528042"/>
          </a:xfrm>
          <a:prstGeom prst="rect">
            <a:avLst/>
          </a:prstGeom>
          <a:noFill/>
        </p:spPr>
        <p:txBody>
          <a:bodyPr wrap="none" lIns="0" tIns="0" rIns="0" bIns="0" rtlCol="0" anchor="t"/>
          <a:lstStyle/>
          <a:p>
            <a:pPr marL="0" indent="0" algn="l">
              <a:lnSpc>
                <a:spcPts val="4150"/>
              </a:lnSpc>
              <a:buNone/>
            </a:pPr>
            <a:r>
              <a:rPr lang="en-US" sz="3300" dirty="0">
                <a:solidFill>
                  <a:srgbClr val="051D3A"/>
                </a:solidFill>
                <a:latin typeface="Funnel Display" pitchFamily="34" charset="0"/>
                <a:ea typeface="Funnel Display" pitchFamily="34" charset="-122"/>
                <a:cs typeface="Funnel Display" pitchFamily="34" charset="-120"/>
              </a:rPr>
              <a:t>Evidence Base: Journals-Reviewed Sources</a:t>
            </a:r>
            <a:endParaRPr lang="en-US" sz="3300" dirty="0"/>
          </a:p>
        </p:txBody>
      </p:sp>
      <p:pic>
        <p:nvPicPr>
          <p:cNvPr id="3"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37724" y="1825347"/>
            <a:ext cx="448747" cy="448747"/>
          </a:xfrm>
          <a:prstGeom prst="rect">
            <a:avLst/>
          </a:prstGeom>
        </p:spPr>
      </p:pic>
      <p:sp>
        <p:nvSpPr>
          <p:cNvPr id="4" name="Text 1"/>
          <p:cNvSpPr/>
          <p:nvPr/>
        </p:nvSpPr>
        <p:spPr>
          <a:xfrm>
            <a:off x="1510784" y="1931908"/>
            <a:ext cx="3465909" cy="263962"/>
          </a:xfrm>
          <a:prstGeom prst="rect">
            <a:avLst/>
          </a:prstGeom>
          <a:noFill/>
        </p:spPr>
        <p:txBody>
          <a:bodyPr wrap="none" lIns="0" tIns="0" rIns="0" bIns="0" rtlCol="0" anchor="t"/>
          <a:lstStyle/>
          <a:p>
            <a:pPr marL="0" indent="0" algn="l">
              <a:lnSpc>
                <a:spcPts val="2050"/>
              </a:lnSpc>
              <a:buNone/>
            </a:pPr>
            <a:r>
              <a:rPr lang="en-US" sz="1650" dirty="0">
                <a:solidFill>
                  <a:srgbClr val="2B3541"/>
                </a:solidFill>
                <a:latin typeface="Funnel Display" pitchFamily="34" charset="0"/>
                <a:ea typeface="Funnel Display" pitchFamily="34" charset="-122"/>
                <a:cs typeface="Funnel Display" pitchFamily="34" charset="-120"/>
              </a:rPr>
              <a:t>Reminiscence Therapy Foundation</a:t>
            </a:r>
            <a:endParaRPr lang="en-US" sz="1650" dirty="0"/>
          </a:p>
        </p:txBody>
      </p:sp>
      <p:sp>
        <p:nvSpPr>
          <p:cNvPr id="5" name="Text 2"/>
          <p:cNvSpPr/>
          <p:nvPr/>
        </p:nvSpPr>
        <p:spPr>
          <a:xfrm>
            <a:off x="1510784" y="2303502"/>
            <a:ext cx="5692259" cy="1435894"/>
          </a:xfrm>
          <a:prstGeom prst="rect">
            <a:avLst/>
          </a:prstGeom>
          <a:noFill/>
        </p:spPr>
        <p:txBody>
          <a:bodyPr wrap="square" lIns="0" tIns="0" rIns="0" bIns="0" rtlCol="0" anchor="t"/>
          <a:lstStyle/>
          <a:p>
            <a:pPr marL="0" indent="0" algn="l">
              <a:lnSpc>
                <a:spcPts val="2250"/>
              </a:lnSpc>
              <a:buNone/>
            </a:pPr>
            <a:r>
              <a:rPr lang="en-US" sz="1400" b="1" dirty="0">
                <a:solidFill>
                  <a:srgbClr val="2B3541"/>
                </a:solidFill>
                <a:latin typeface="Funnel Sans" pitchFamily="34" charset="0"/>
                <a:ea typeface="Funnel Sans" pitchFamily="34" charset="-122"/>
                <a:cs typeface="Funnel Sans" pitchFamily="34" charset="-120"/>
              </a:rPr>
              <a:t>Cochrane 2025:</a:t>
            </a:r>
            <a:r>
              <a:rPr lang="en-US" sz="1400" dirty="0">
                <a:solidFill>
                  <a:srgbClr val="2B3541"/>
                </a:solidFill>
                <a:latin typeface="Funnel Sans" pitchFamily="34" charset="0"/>
                <a:ea typeface="Funnel Sans" pitchFamily="34" charset="-122"/>
                <a:cs typeface="Funnel Sans" pitchFamily="34" charset="-120"/>
              </a:rPr>
              <a:t> Meta-analysis confirms effect size 0.76-0.91 for digital reminiscence therapy across 25+ RCTs. </a:t>
            </a:r>
            <a:r>
              <a:rPr lang="en-US" sz="1400" b="1" dirty="0">
                <a:solidFill>
                  <a:srgbClr val="2B3541"/>
                </a:solidFill>
                <a:latin typeface="Funnel Sans" pitchFamily="34" charset="0"/>
                <a:ea typeface="Funnel Sans" pitchFamily="34" charset="-122"/>
                <a:cs typeface="Funnel Sans" pitchFamily="34" charset="-120"/>
              </a:rPr>
              <a:t>PMC7204054:</a:t>
            </a:r>
            <a:r>
              <a:rPr lang="en-US" sz="1400" dirty="0">
                <a:solidFill>
                  <a:srgbClr val="2B3541"/>
                </a:solidFill>
                <a:latin typeface="Funnel Sans" pitchFamily="34" charset="0"/>
                <a:ea typeface="Funnel Sans" pitchFamily="34" charset="-122"/>
                <a:cs typeface="Funnel Sans" pitchFamily="34" charset="-120"/>
              </a:rPr>
              <a:t> Systematic review establishes digital platforms as superior to traditional sessions. </a:t>
            </a:r>
            <a:r>
              <a:rPr lang="en-US" sz="1400" b="1" dirty="0">
                <a:solidFill>
                  <a:srgbClr val="2B3541"/>
                </a:solidFill>
                <a:latin typeface="Funnel Sans" pitchFamily="34" charset="0"/>
                <a:ea typeface="Funnel Sans" pitchFamily="34" charset="-122"/>
                <a:cs typeface="Funnel Sans" pitchFamily="34" charset="-120"/>
              </a:rPr>
              <a:t>PMC9837368:</a:t>
            </a:r>
            <a:r>
              <a:rPr lang="en-US" sz="1400" dirty="0">
                <a:solidFill>
                  <a:srgbClr val="2B3541"/>
                </a:solidFill>
                <a:latin typeface="Funnel Sans" pitchFamily="34" charset="0"/>
                <a:ea typeface="Funnel Sans" pitchFamily="34" charset="-122"/>
                <a:cs typeface="Funnel Sans" pitchFamily="34" charset="-120"/>
              </a:rPr>
              <a:t> Positions reminiscence therapy as evidence-based non-pharmacological intervention for Alzheimer's disease.</a:t>
            </a:r>
            <a:endParaRPr lang="en-US" sz="1400" dirty="0"/>
          </a:p>
        </p:txBody>
      </p:sp>
      <p:pic>
        <p:nvPicPr>
          <p:cNvPr id="6"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7357" y="1825347"/>
            <a:ext cx="448747" cy="448747"/>
          </a:xfrm>
          <a:prstGeom prst="rect">
            <a:avLst/>
          </a:prstGeom>
        </p:spPr>
      </p:pic>
      <p:sp>
        <p:nvSpPr>
          <p:cNvPr id="7" name="Text 3"/>
          <p:cNvSpPr/>
          <p:nvPr/>
        </p:nvSpPr>
        <p:spPr>
          <a:xfrm>
            <a:off x="8100417" y="1931908"/>
            <a:ext cx="2246471" cy="263962"/>
          </a:xfrm>
          <a:prstGeom prst="rect">
            <a:avLst/>
          </a:prstGeom>
          <a:noFill/>
        </p:spPr>
        <p:txBody>
          <a:bodyPr wrap="none" lIns="0" tIns="0" rIns="0" bIns="0" rtlCol="0" anchor="t"/>
          <a:lstStyle/>
          <a:p>
            <a:pPr marL="0" indent="0" algn="l">
              <a:lnSpc>
                <a:spcPts val="2050"/>
              </a:lnSpc>
              <a:buNone/>
            </a:pPr>
            <a:r>
              <a:rPr lang="en-US" sz="1650" dirty="0">
                <a:solidFill>
                  <a:srgbClr val="2B3541"/>
                </a:solidFill>
                <a:latin typeface="Funnel Display" pitchFamily="34" charset="0"/>
                <a:ea typeface="Funnel Display" pitchFamily="34" charset="-122"/>
                <a:cs typeface="Funnel Display" pitchFamily="34" charset="-120"/>
              </a:rPr>
              <a:t>Recent Memory Focus</a:t>
            </a:r>
            <a:endParaRPr lang="en-US" sz="1650" dirty="0"/>
          </a:p>
        </p:txBody>
      </p:sp>
      <p:sp>
        <p:nvSpPr>
          <p:cNvPr id="8" name="Text 4"/>
          <p:cNvSpPr/>
          <p:nvPr/>
        </p:nvSpPr>
        <p:spPr>
          <a:xfrm>
            <a:off x="8100417" y="2303502"/>
            <a:ext cx="5692259" cy="1148715"/>
          </a:xfrm>
          <a:prstGeom prst="rect">
            <a:avLst/>
          </a:prstGeom>
          <a:noFill/>
        </p:spPr>
        <p:txBody>
          <a:bodyPr wrap="square" lIns="0" tIns="0" rIns="0" bIns="0" rtlCol="0" anchor="t"/>
          <a:lstStyle/>
          <a:p>
            <a:pPr marL="0" indent="0" algn="l">
              <a:lnSpc>
                <a:spcPts val="2250"/>
              </a:lnSpc>
              <a:buNone/>
            </a:pPr>
            <a:r>
              <a:rPr lang="en-US" sz="1400" b="1" dirty="0">
                <a:solidFill>
                  <a:srgbClr val="2B3541"/>
                </a:solidFill>
                <a:latin typeface="Funnel Sans" pitchFamily="34" charset="0"/>
                <a:ea typeface="Funnel Sans" pitchFamily="34" charset="-122"/>
                <a:cs typeface="Funnel Sans" pitchFamily="34" charset="-120"/>
              </a:rPr>
              <a:t>PMC8415489:</a:t>
            </a:r>
            <a:r>
              <a:rPr lang="en-US" sz="1400" dirty="0">
                <a:solidFill>
                  <a:srgbClr val="2B3541"/>
                </a:solidFill>
                <a:latin typeface="Funnel Sans" pitchFamily="34" charset="0"/>
                <a:ea typeface="Funnel Sans" pitchFamily="34" charset="-122"/>
                <a:cs typeface="Funnel Sans" pitchFamily="34" charset="-120"/>
              </a:rPr>
              <a:t> Demonstrates that autobiographical memory for recent events (1-5 years) is more impaired than remote memory—Ribot's law. This establishes the clinical rationale for our focus and shows recent memories constitute identity and current social engagement.</a:t>
            </a:r>
            <a:endParaRPr lang="en-US" sz="1400" dirty="0"/>
          </a:p>
        </p:txBody>
      </p:sp>
      <p:pic>
        <p:nvPicPr>
          <p:cNvPr id="9"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7724" y="4098369"/>
            <a:ext cx="448747" cy="448747"/>
          </a:xfrm>
          <a:prstGeom prst="rect">
            <a:avLst/>
          </a:prstGeom>
        </p:spPr>
      </p:pic>
      <p:sp>
        <p:nvSpPr>
          <p:cNvPr id="10" name="Text 5"/>
          <p:cNvSpPr/>
          <p:nvPr/>
        </p:nvSpPr>
        <p:spPr>
          <a:xfrm>
            <a:off x="1510784" y="4204930"/>
            <a:ext cx="2198965" cy="263962"/>
          </a:xfrm>
          <a:prstGeom prst="rect">
            <a:avLst/>
          </a:prstGeom>
          <a:noFill/>
        </p:spPr>
        <p:txBody>
          <a:bodyPr wrap="none" lIns="0" tIns="0" rIns="0" bIns="0" rtlCol="0" anchor="t"/>
          <a:lstStyle/>
          <a:p>
            <a:pPr marL="0" indent="0" algn="l">
              <a:lnSpc>
                <a:spcPts val="2050"/>
              </a:lnSpc>
              <a:buNone/>
            </a:pPr>
            <a:r>
              <a:rPr lang="en-US" sz="1650" dirty="0">
                <a:solidFill>
                  <a:srgbClr val="2B3541"/>
                </a:solidFill>
                <a:latin typeface="Funnel Display" pitchFamily="34" charset="0"/>
                <a:ea typeface="Funnel Display" pitchFamily="34" charset="-122"/>
                <a:cs typeface="Funnel Display" pitchFamily="34" charset="-120"/>
              </a:rPr>
              <a:t>Kerala &amp; India Context</a:t>
            </a:r>
            <a:endParaRPr lang="en-US" sz="1650" dirty="0"/>
          </a:p>
        </p:txBody>
      </p:sp>
      <p:sp>
        <p:nvSpPr>
          <p:cNvPr id="11" name="Text 6"/>
          <p:cNvSpPr/>
          <p:nvPr/>
        </p:nvSpPr>
        <p:spPr>
          <a:xfrm>
            <a:off x="1510784" y="4576524"/>
            <a:ext cx="5692259" cy="1435894"/>
          </a:xfrm>
          <a:prstGeom prst="rect">
            <a:avLst/>
          </a:prstGeom>
          <a:noFill/>
        </p:spPr>
        <p:txBody>
          <a:bodyPr wrap="square" lIns="0" tIns="0" rIns="0" bIns="0" rtlCol="0" anchor="t"/>
          <a:lstStyle/>
          <a:p>
            <a:pPr marL="0" indent="0" algn="l">
              <a:lnSpc>
                <a:spcPts val="2250"/>
              </a:lnSpc>
              <a:buNone/>
            </a:pPr>
            <a:r>
              <a:rPr lang="en-US" sz="1400" b="1" dirty="0">
                <a:solidFill>
                  <a:srgbClr val="2B3541"/>
                </a:solidFill>
                <a:latin typeface="Funnel Sans" pitchFamily="34" charset="0"/>
                <a:ea typeface="Funnel Sans" pitchFamily="34" charset="-122"/>
                <a:cs typeface="Funnel Sans" pitchFamily="34" charset="-120"/>
              </a:rPr>
              <a:t>PMC4367932:</a:t>
            </a:r>
            <a:r>
              <a:rPr lang="en-US" sz="1400" dirty="0">
                <a:solidFill>
                  <a:srgbClr val="2B3541"/>
                </a:solidFill>
                <a:latin typeface="Funnel Sans" pitchFamily="34" charset="0"/>
                <a:ea typeface="Funnel Sans" pitchFamily="34" charset="-122"/>
                <a:cs typeface="Funnel Sans" pitchFamily="34" charset="-120"/>
              </a:rPr>
              <a:t> Establishes 4.86% dementia prevalence in Kerala's elderly. </a:t>
            </a:r>
            <a:r>
              <a:rPr lang="en-US" sz="1400" b="1" dirty="0">
                <a:solidFill>
                  <a:srgbClr val="2B3541"/>
                </a:solidFill>
                <a:latin typeface="Funnel Sans" pitchFamily="34" charset="0"/>
                <a:ea typeface="Funnel Sans" pitchFamily="34" charset="-122"/>
                <a:cs typeface="Funnel Sans" pitchFamily="34" charset="-120"/>
              </a:rPr>
              <a:t>BMJ 2019:</a:t>
            </a:r>
            <a:r>
              <a:rPr lang="en-US" sz="1400" dirty="0">
                <a:solidFill>
                  <a:srgbClr val="2B3541"/>
                </a:solidFill>
                <a:latin typeface="Funnel Sans" pitchFamily="34" charset="0"/>
                <a:ea typeface="Funnel Sans" pitchFamily="34" charset="-122"/>
                <a:cs typeface="Funnel Sans" pitchFamily="34" charset="-120"/>
              </a:rPr>
              <a:t> Reports 26.06% urban MCI prevalence in Kerala—highest in India. </a:t>
            </a:r>
            <a:r>
              <a:rPr lang="en-US" sz="1400" b="1" dirty="0">
                <a:solidFill>
                  <a:srgbClr val="2B3541"/>
                </a:solidFill>
                <a:latin typeface="Funnel Sans" pitchFamily="34" charset="0"/>
                <a:ea typeface="Funnel Sans" pitchFamily="34" charset="-122"/>
                <a:cs typeface="Funnel Sans" pitchFamily="34" charset="-120"/>
              </a:rPr>
              <a:t>PMC9204579:</a:t>
            </a:r>
            <a:r>
              <a:rPr lang="en-US" sz="1400" dirty="0">
                <a:solidFill>
                  <a:srgbClr val="2B3541"/>
                </a:solidFill>
                <a:latin typeface="Funnel Sans" pitchFamily="34" charset="0"/>
                <a:ea typeface="Funnel Sans" pitchFamily="34" charset="-122"/>
                <a:cs typeface="Funnel Sans" pitchFamily="34" charset="-120"/>
              </a:rPr>
              <a:t> Explores digital media effectiveness in Indian dementia care. Shows 56% of dementia societal costs arise from family caregiver burden.</a:t>
            </a:r>
            <a:endParaRPr lang="en-US" sz="1400" dirty="0"/>
          </a:p>
        </p:txBody>
      </p:sp>
      <p:pic>
        <p:nvPicPr>
          <p:cNvPr id="12"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7357" y="4098369"/>
            <a:ext cx="448747" cy="448747"/>
          </a:xfrm>
          <a:prstGeom prst="rect">
            <a:avLst/>
          </a:prstGeom>
        </p:spPr>
      </p:pic>
      <p:sp>
        <p:nvSpPr>
          <p:cNvPr id="13" name="Text 7"/>
          <p:cNvSpPr/>
          <p:nvPr/>
        </p:nvSpPr>
        <p:spPr>
          <a:xfrm>
            <a:off x="8100417" y="4204930"/>
            <a:ext cx="2775228" cy="263962"/>
          </a:xfrm>
          <a:prstGeom prst="rect">
            <a:avLst/>
          </a:prstGeom>
          <a:noFill/>
        </p:spPr>
        <p:txBody>
          <a:bodyPr wrap="none" lIns="0" tIns="0" rIns="0" bIns="0" rtlCol="0" anchor="t"/>
          <a:lstStyle/>
          <a:p>
            <a:pPr marL="0" indent="0" algn="l">
              <a:lnSpc>
                <a:spcPts val="2050"/>
              </a:lnSpc>
              <a:buNone/>
            </a:pPr>
            <a:r>
              <a:rPr lang="en-US" sz="1650" dirty="0">
                <a:solidFill>
                  <a:srgbClr val="2B3541"/>
                </a:solidFill>
                <a:latin typeface="Funnel Display" pitchFamily="34" charset="0"/>
                <a:ea typeface="Funnel Display" pitchFamily="34" charset="-122"/>
                <a:cs typeface="Funnel Display" pitchFamily="34" charset="-120"/>
              </a:rPr>
              <a:t>AI/ML Technical Foundation</a:t>
            </a:r>
            <a:endParaRPr lang="en-US" sz="1650" dirty="0"/>
          </a:p>
        </p:txBody>
      </p:sp>
      <p:sp>
        <p:nvSpPr>
          <p:cNvPr id="14" name="Text 8"/>
          <p:cNvSpPr/>
          <p:nvPr/>
        </p:nvSpPr>
        <p:spPr>
          <a:xfrm>
            <a:off x="8100417" y="4576524"/>
            <a:ext cx="5692259" cy="287179"/>
          </a:xfrm>
          <a:prstGeom prst="rect">
            <a:avLst/>
          </a:prstGeom>
          <a:noFill/>
        </p:spPr>
        <p:txBody>
          <a:bodyPr wrap="none" lIns="0" tIns="0" rIns="0" bIns="0" rtlCol="0" anchor="t"/>
          <a:lstStyle/>
          <a:p>
            <a:pPr marL="0" indent="0" algn="l">
              <a:lnSpc>
                <a:spcPts val="2250"/>
              </a:lnSpc>
              <a:buNone/>
            </a:pPr>
            <a:r>
              <a:rPr lang="en-US" sz="1400" dirty="0">
                <a:solidFill>
                  <a:srgbClr val="2B3541"/>
                </a:solidFill>
                <a:latin typeface="Funnel Sans" pitchFamily="34" charset="0"/>
                <a:ea typeface="Funnel Sans" pitchFamily="34" charset="-122"/>
                <a:cs typeface="Funnel Sans" pitchFamily="34" charset="-120"/>
              </a:rPr>
              <a:t>Seminal work on Siamese networks and one-shot learning.</a:t>
            </a:r>
            <a:endParaRPr lang="en-US" sz="1400" dirty="0"/>
          </a:p>
        </p:txBody>
      </p:sp>
      <p:sp>
        <p:nvSpPr>
          <p:cNvPr id="15" name="Text 9"/>
          <p:cNvSpPr/>
          <p:nvPr/>
        </p:nvSpPr>
        <p:spPr>
          <a:xfrm>
            <a:off x="8100417" y="4971336"/>
            <a:ext cx="5692259" cy="574358"/>
          </a:xfrm>
          <a:prstGeom prst="rect">
            <a:avLst/>
          </a:prstGeom>
          <a:noFill/>
        </p:spPr>
        <p:txBody>
          <a:bodyPr wrap="square" lIns="0" tIns="0" rIns="0" bIns="0" rtlCol="0" anchor="t"/>
          <a:lstStyle/>
          <a:p>
            <a:pPr marL="0" indent="0" algn="l">
              <a:lnSpc>
                <a:spcPts val="2250"/>
              </a:lnSpc>
              <a:buNone/>
            </a:pPr>
            <a:r>
              <a:rPr lang="en-US" sz="1400" b="1" dirty="0">
                <a:solidFill>
                  <a:srgbClr val="2B3541"/>
                </a:solidFill>
                <a:latin typeface="Funnel Sans" pitchFamily="34" charset="0"/>
                <a:ea typeface="Funnel Sans" pitchFamily="34" charset="-122"/>
                <a:cs typeface="Funnel Sans" pitchFamily="34" charset="-120"/>
              </a:rPr>
              <a:t>US Patent 11436906:</a:t>
            </a:r>
            <a:r>
              <a:rPr lang="en-US" sz="1400" dirty="0">
                <a:solidFill>
                  <a:srgbClr val="2B3541"/>
                </a:solidFill>
                <a:latin typeface="Funnel Sans" pitchFamily="34" charset="0"/>
                <a:ea typeface="Funnel Sans" pitchFamily="34" charset="-122"/>
                <a:cs typeface="Funnel Sans" pitchFamily="34" charset="-120"/>
              </a:rPr>
              <a:t> Facial recognition specifically designed for memory-impaired patients.</a:t>
            </a:r>
            <a:endParaRPr lang="en-US" sz="1400" dirty="0"/>
          </a:p>
        </p:txBody>
      </p:sp>
      <p:sp>
        <p:nvSpPr>
          <p:cNvPr id="16" name="Text 10"/>
          <p:cNvSpPr/>
          <p:nvPr/>
        </p:nvSpPr>
        <p:spPr>
          <a:xfrm>
            <a:off x="8100417" y="5653326"/>
            <a:ext cx="5692259" cy="574358"/>
          </a:xfrm>
          <a:prstGeom prst="rect">
            <a:avLst/>
          </a:prstGeom>
          <a:noFill/>
        </p:spPr>
        <p:txBody>
          <a:bodyPr wrap="square" lIns="0" tIns="0" rIns="0" bIns="0" rtlCol="0" anchor="t"/>
          <a:lstStyle/>
          <a:p>
            <a:pPr marL="0" indent="0" algn="l">
              <a:lnSpc>
                <a:spcPts val="2250"/>
              </a:lnSpc>
              <a:buNone/>
            </a:pPr>
            <a:r>
              <a:rPr lang="en-US" sz="1400" b="1" dirty="0">
                <a:solidFill>
                  <a:srgbClr val="2B3541"/>
                </a:solidFill>
                <a:latin typeface="Funnel Sans" pitchFamily="34" charset="0"/>
                <a:ea typeface="Funnel Sans" pitchFamily="34" charset="-122"/>
                <a:cs typeface="Funnel Sans" pitchFamily="34" charset="-120"/>
              </a:rPr>
              <a:t>Microsoft I-Remember:</a:t>
            </a:r>
            <a:r>
              <a:rPr lang="en-US" sz="1400" dirty="0">
                <a:solidFill>
                  <a:srgbClr val="2B3541"/>
                </a:solidFill>
                <a:latin typeface="Funnel Sans" pitchFamily="34" charset="0"/>
                <a:ea typeface="Funnel Sans" pitchFamily="34" charset="-122"/>
                <a:cs typeface="Funnel Sans" pitchFamily="34" charset="-120"/>
              </a:rPr>
              <a:t> Real-world deployment showed 85% of users found face recognition assistance helpful.</a:t>
            </a:r>
            <a:endParaRPr lang="en-US" sz="1400" dirty="0"/>
          </a:p>
        </p:txBody>
      </p:sp>
      <p:sp>
        <p:nvSpPr>
          <p:cNvPr id="17" name="Text 11"/>
          <p:cNvSpPr/>
          <p:nvPr/>
        </p:nvSpPr>
        <p:spPr>
          <a:xfrm>
            <a:off x="837724" y="6429613"/>
            <a:ext cx="12954952" cy="861536"/>
          </a:xfrm>
          <a:prstGeom prst="rect">
            <a:avLst/>
          </a:prstGeom>
          <a:noFill/>
        </p:spPr>
        <p:txBody>
          <a:bodyPr wrap="square" lIns="0" tIns="0" rIns="0" bIns="0" rtlCol="0" anchor="t"/>
          <a:lstStyle/>
          <a:p>
            <a:pPr marL="0" indent="0" algn="l">
              <a:lnSpc>
                <a:spcPts val="2250"/>
              </a:lnSpc>
              <a:buNone/>
            </a:pPr>
            <a:r>
              <a:rPr lang="en-US" sz="1400" b="1" dirty="0">
                <a:solidFill>
                  <a:srgbClr val="2B3541"/>
                </a:solidFill>
                <a:latin typeface="Funnel Sans" pitchFamily="34" charset="0"/>
                <a:ea typeface="Funnel Sans" pitchFamily="34" charset="-122"/>
                <a:cs typeface="Funnel Sans" pitchFamily="34" charset="-120"/>
              </a:rPr>
              <a:t>Domain Expertise Vocabulary:</a:t>
            </a:r>
            <a:r>
              <a:rPr lang="en-US" sz="1400" dirty="0">
                <a:solidFill>
                  <a:srgbClr val="2B3541"/>
                </a:solidFill>
                <a:latin typeface="Funnel Sans" pitchFamily="34" charset="0"/>
                <a:ea typeface="Funnel Sans" pitchFamily="34" charset="-122"/>
                <a:cs typeface="Funnel Sans" pitchFamily="34" charset="-120"/>
              </a:rPr>
              <a:t> Clinical concepts include </a:t>
            </a:r>
            <a:r>
              <a:rPr lang="en-US" sz="1400" b="1" dirty="0">
                <a:solidFill>
                  <a:srgbClr val="2B3541"/>
                </a:solidFill>
                <a:latin typeface="Funnel Sans" pitchFamily="34" charset="0"/>
                <a:ea typeface="Funnel Sans" pitchFamily="34" charset="-122"/>
                <a:cs typeface="Funnel Sans" pitchFamily="34" charset="-120"/>
              </a:rPr>
              <a:t>episodic memory, autobiographical memory, reminiscence therapy, mild cognitive impairment, MMSE scoring, and Ribot's law.</a:t>
            </a:r>
            <a:r>
              <a:rPr lang="en-US" sz="1400" dirty="0">
                <a:solidFill>
                  <a:srgbClr val="2B3541"/>
                </a:solidFill>
                <a:latin typeface="Funnel Sans" pitchFamily="34" charset="0"/>
                <a:ea typeface="Funnel Sans" pitchFamily="34" charset="-122"/>
                <a:cs typeface="Funnel Sans" pitchFamily="34" charset="-120"/>
              </a:rPr>
              <a:t> Technical concepts encompass transfer learning, Siamese networks, one-shot learning, contrastive loss functions, and embedding vectors.</a:t>
            </a:r>
            <a:endParaRPr lang="en-US" sz="1400" dirty="0"/>
          </a:p>
        </p:txBody>
      </p:sp>
      <p:sp>
        <p:nvSpPr>
          <p:cNvPr id="18" name="Rectangles 17"/>
          <p:cNvSpPr/>
          <p:nvPr/>
        </p:nvSpPr>
        <p:spPr>
          <a:xfrm>
            <a:off x="12611735" y="7689850"/>
            <a:ext cx="2025650" cy="504825"/>
          </a:xfrm>
          <a:prstGeom prst="rect">
            <a:avLst/>
          </a:prstGeom>
          <a:solidFill>
            <a:srgbClr val="FAF5E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008578"/>
            <a:ext cx="12774692" cy="598408"/>
          </a:xfrm>
          <a:prstGeom prst="rect">
            <a:avLst/>
          </a:prstGeom>
          <a:noFill/>
        </p:spPr>
        <p:txBody>
          <a:bodyPr wrap="none" lIns="0" tIns="0" rIns="0" bIns="0" rtlCol="0" anchor="t"/>
          <a:lstStyle/>
          <a:p>
            <a:pPr marL="0" indent="0" algn="l">
              <a:lnSpc>
                <a:spcPts val="4700"/>
              </a:lnSpc>
              <a:buNone/>
            </a:pPr>
            <a:r>
              <a:rPr lang="en-US" sz="3750" dirty="0">
                <a:solidFill>
                  <a:srgbClr val="051D3A"/>
                </a:solidFill>
                <a:latin typeface="Funnel Display" pitchFamily="34" charset="0"/>
                <a:ea typeface="Funnel Display" pitchFamily="34" charset="-122"/>
                <a:cs typeface="Funnel Display" pitchFamily="34" charset="-120"/>
              </a:rPr>
              <a:t>Summary: Transforming Compassion Into Clinical Action</a:t>
            </a:r>
            <a:endParaRPr lang="en-US" sz="3750" dirty="0"/>
          </a:p>
        </p:txBody>
      </p:sp>
      <p:sp>
        <p:nvSpPr>
          <p:cNvPr id="3" name="Shape 1"/>
          <p:cNvSpPr/>
          <p:nvPr/>
        </p:nvSpPr>
        <p:spPr>
          <a:xfrm>
            <a:off x="837724" y="2013823"/>
            <a:ext cx="6375797" cy="2470785"/>
          </a:xfrm>
          <a:prstGeom prst="roundRect">
            <a:avLst>
              <a:gd name="adj" fmla="val 3459"/>
            </a:avLst>
          </a:prstGeom>
          <a:solidFill>
            <a:srgbClr val="FAF5EB"/>
          </a:solidFill>
          <a:ln w="7620">
            <a:solidFill>
              <a:srgbClr val="D5CDBE"/>
            </a:solidFill>
            <a:prstDash val="solid"/>
          </a:ln>
        </p:spPr>
      </p:sp>
      <p:sp>
        <p:nvSpPr>
          <p:cNvPr id="4" name="Text 2"/>
          <p:cNvSpPr/>
          <p:nvPr/>
        </p:nvSpPr>
        <p:spPr>
          <a:xfrm>
            <a:off x="1048703" y="2224802"/>
            <a:ext cx="2393752" cy="299204"/>
          </a:xfrm>
          <a:prstGeom prst="rect">
            <a:avLst/>
          </a:prstGeom>
          <a:noFill/>
        </p:spPr>
        <p:txBody>
          <a:bodyPr wrap="none" lIns="0" tIns="0" rIns="0" bIns="0" rtlCol="0" anchor="t"/>
          <a:lstStyle/>
          <a:p>
            <a:pPr marL="0" indent="0" algn="l">
              <a:lnSpc>
                <a:spcPts val="2350"/>
              </a:lnSpc>
              <a:buNone/>
            </a:pPr>
            <a:r>
              <a:rPr lang="en-US" sz="1850" dirty="0">
                <a:solidFill>
                  <a:srgbClr val="2B3541"/>
                </a:solidFill>
                <a:latin typeface="Funnel Display" pitchFamily="34" charset="0"/>
                <a:ea typeface="Funnel Display" pitchFamily="34" charset="-122"/>
                <a:cs typeface="Funnel Display" pitchFamily="34" charset="-120"/>
              </a:rPr>
              <a:t>Clinical Excellence</a:t>
            </a:r>
            <a:endParaRPr lang="en-US" sz="1850" dirty="0"/>
          </a:p>
        </p:txBody>
      </p:sp>
      <p:sp>
        <p:nvSpPr>
          <p:cNvPr id="5" name="Text 3"/>
          <p:cNvSpPr/>
          <p:nvPr/>
        </p:nvSpPr>
        <p:spPr>
          <a:xfrm>
            <a:off x="1048703" y="2646045"/>
            <a:ext cx="5953839" cy="1627584"/>
          </a:xfrm>
          <a:prstGeom prst="rect">
            <a:avLst/>
          </a:prstGeom>
          <a:noFill/>
        </p:spPr>
        <p:txBody>
          <a:bodyPr wrap="square" lIns="0" tIns="0" rIns="0" bIns="0" rtlCol="0" anchor="t"/>
          <a:lstStyle/>
          <a:p>
            <a:pPr marL="0" indent="0" algn="l">
              <a:lnSpc>
                <a:spcPts val="2550"/>
              </a:lnSpc>
              <a:buNone/>
            </a:pPr>
            <a:r>
              <a:rPr lang="en-US" sz="1600" dirty="0">
                <a:solidFill>
                  <a:srgbClr val="2B3541"/>
                </a:solidFill>
                <a:latin typeface="Funnel Sans" pitchFamily="34" charset="0"/>
                <a:ea typeface="Funnel Sans" pitchFamily="34" charset="-122"/>
                <a:cs typeface="Funnel Sans" pitchFamily="34" charset="-120"/>
              </a:rPr>
              <a:t>Evidence-based digital reminiscence therapy targeting recent episodic memory—the earliest and most vulnerable domain in Alzheimer's disease. Caregiver-centered design addressing 56% of India's dementia cost burden. Kerala-adapted intervention for high-prevalence population.</a:t>
            </a:r>
            <a:endParaRPr lang="en-US" sz="1600" dirty="0"/>
          </a:p>
        </p:txBody>
      </p:sp>
      <p:sp>
        <p:nvSpPr>
          <p:cNvPr id="6" name="Shape 4"/>
          <p:cNvSpPr/>
          <p:nvPr/>
        </p:nvSpPr>
        <p:spPr>
          <a:xfrm>
            <a:off x="7416879" y="2013823"/>
            <a:ext cx="6375797" cy="2470785"/>
          </a:xfrm>
          <a:prstGeom prst="roundRect">
            <a:avLst>
              <a:gd name="adj" fmla="val 3459"/>
            </a:avLst>
          </a:prstGeom>
          <a:solidFill>
            <a:srgbClr val="FAF5EB"/>
          </a:solidFill>
          <a:ln w="7620">
            <a:solidFill>
              <a:srgbClr val="D5CDBE"/>
            </a:solidFill>
            <a:prstDash val="solid"/>
          </a:ln>
        </p:spPr>
      </p:sp>
      <p:sp>
        <p:nvSpPr>
          <p:cNvPr id="7" name="Text 5"/>
          <p:cNvSpPr/>
          <p:nvPr/>
        </p:nvSpPr>
        <p:spPr>
          <a:xfrm>
            <a:off x="7627858" y="2224802"/>
            <a:ext cx="3101221" cy="299204"/>
          </a:xfrm>
          <a:prstGeom prst="rect">
            <a:avLst/>
          </a:prstGeom>
          <a:noFill/>
        </p:spPr>
        <p:txBody>
          <a:bodyPr wrap="none" lIns="0" tIns="0" rIns="0" bIns="0" rtlCol="0" anchor="t"/>
          <a:lstStyle/>
          <a:p>
            <a:pPr marL="0" indent="0" algn="l">
              <a:lnSpc>
                <a:spcPts val="2350"/>
              </a:lnSpc>
              <a:buNone/>
            </a:pPr>
            <a:r>
              <a:rPr lang="en-US" sz="1850" dirty="0">
                <a:solidFill>
                  <a:srgbClr val="2B3541"/>
                </a:solidFill>
                <a:latin typeface="Funnel Display" pitchFamily="34" charset="0"/>
                <a:ea typeface="Funnel Display" pitchFamily="34" charset="-122"/>
                <a:cs typeface="Funnel Display" pitchFamily="34" charset="-120"/>
              </a:rPr>
              <a:t>Technological Achievement</a:t>
            </a:r>
            <a:endParaRPr lang="en-US" sz="1850" dirty="0"/>
          </a:p>
        </p:txBody>
      </p:sp>
      <p:sp>
        <p:nvSpPr>
          <p:cNvPr id="8" name="Text 6"/>
          <p:cNvSpPr/>
          <p:nvPr/>
        </p:nvSpPr>
        <p:spPr>
          <a:xfrm>
            <a:off x="7627858" y="2646045"/>
            <a:ext cx="5953839" cy="1302068"/>
          </a:xfrm>
          <a:prstGeom prst="rect">
            <a:avLst/>
          </a:prstGeom>
          <a:noFill/>
        </p:spPr>
        <p:txBody>
          <a:bodyPr wrap="square" lIns="0" tIns="0" rIns="0" bIns="0" rtlCol="0" anchor="t"/>
          <a:lstStyle/>
          <a:p>
            <a:pPr marL="0" indent="0" algn="l">
              <a:lnSpc>
                <a:spcPts val="2550"/>
              </a:lnSpc>
              <a:buNone/>
            </a:pPr>
            <a:r>
              <a:rPr lang="en-US" sz="1600" dirty="0">
                <a:solidFill>
                  <a:srgbClr val="2B3541"/>
                </a:solidFill>
                <a:latin typeface="Funnel Sans" pitchFamily="34" charset="0"/>
                <a:ea typeface="Funnel Sans" pitchFamily="34" charset="-122"/>
                <a:cs typeface="Funnel Sans" pitchFamily="34" charset="-120"/>
              </a:rPr>
              <a:t>React Native cross-platform app with Firebase backend. Custom Siamese neural networks for one-shot face recognition. On-device inference ensuring complete privacy, built from first principles for research rigor and clinical control.</a:t>
            </a:r>
            <a:endParaRPr lang="en-US" sz="1600" dirty="0"/>
          </a:p>
        </p:txBody>
      </p:sp>
      <p:sp>
        <p:nvSpPr>
          <p:cNvPr id="9" name="Text 7"/>
          <p:cNvSpPr/>
          <p:nvPr/>
        </p:nvSpPr>
        <p:spPr>
          <a:xfrm>
            <a:off x="837724" y="4713446"/>
            <a:ext cx="12954952" cy="1302068"/>
          </a:xfrm>
          <a:prstGeom prst="rect">
            <a:avLst/>
          </a:prstGeom>
          <a:noFill/>
        </p:spPr>
        <p:txBody>
          <a:bodyPr wrap="square" lIns="0" tIns="0" rIns="0" bIns="0" rtlCol="0" anchor="t"/>
          <a:lstStyle/>
          <a:p>
            <a:pPr marL="0" indent="0" algn="l">
              <a:lnSpc>
                <a:spcPts val="2550"/>
              </a:lnSpc>
              <a:buNone/>
            </a:pPr>
            <a:r>
              <a:rPr lang="en-US" sz="1600" b="1" dirty="0">
                <a:solidFill>
                  <a:srgbClr val="2B3541"/>
                </a:solidFill>
                <a:latin typeface="Funnel Sans" pitchFamily="34" charset="0"/>
                <a:ea typeface="Funnel Sans" pitchFamily="34" charset="-122"/>
                <a:cs typeface="Funnel Sans" pitchFamily="34" charset="-120"/>
              </a:rPr>
              <a:t>Why Memora Stands Apart:</a:t>
            </a:r>
            <a:r>
              <a:rPr lang="en-US" sz="1600" dirty="0">
                <a:solidFill>
                  <a:srgbClr val="2B3541"/>
                </a:solidFill>
                <a:latin typeface="Funnel Sans" pitchFamily="34" charset="0"/>
                <a:ea typeface="Funnel Sans" pitchFamily="34" charset="-122"/>
                <a:cs typeface="Funnel Sans" pitchFamily="34" charset="-120"/>
              </a:rPr>
              <a:t> This project grounds itself in evidence, not buzzwords. We address a specific clinical problem—recent episodic memory loss—rather than "dementia in general." We serve a defined population—Kerala residents aged 60-75 with early-stage cognitive decline—where intervention proves maximally effective. Our four-person team works within realistic timelines with clear milestone accountability.</a:t>
            </a:r>
            <a:endParaRPr lang="en-US" sz="1600" dirty="0"/>
          </a:p>
        </p:txBody>
      </p:sp>
      <p:sp>
        <p:nvSpPr>
          <p:cNvPr id="10" name="Text 8"/>
          <p:cNvSpPr/>
          <p:nvPr/>
        </p:nvSpPr>
        <p:spPr>
          <a:xfrm>
            <a:off x="837724" y="6244352"/>
            <a:ext cx="12954952" cy="976551"/>
          </a:xfrm>
          <a:prstGeom prst="rect">
            <a:avLst/>
          </a:prstGeom>
          <a:noFill/>
        </p:spPr>
        <p:txBody>
          <a:bodyPr wrap="square" lIns="0" tIns="0" rIns="0" bIns="0" rtlCol="0" anchor="t"/>
          <a:lstStyle/>
          <a:p>
            <a:pPr marL="0" indent="0" algn="l">
              <a:lnSpc>
                <a:spcPts val="2550"/>
              </a:lnSpc>
              <a:buNone/>
            </a:pPr>
            <a:r>
              <a:rPr lang="en-US" sz="1600" b="1" dirty="0">
                <a:solidFill>
                  <a:srgbClr val="2B3541"/>
                </a:solidFill>
                <a:latin typeface="Funnel Sans" pitchFamily="34" charset="0"/>
                <a:ea typeface="Funnel Sans" pitchFamily="34" charset="-122"/>
                <a:cs typeface="Funnel Sans" pitchFamily="34" charset="-120"/>
              </a:rPr>
              <a:t>Immediate Next Steps:</a:t>
            </a:r>
            <a:r>
              <a:rPr lang="en-US" sz="1600" dirty="0">
                <a:solidFill>
                  <a:srgbClr val="2B3541"/>
                </a:solidFill>
                <a:latin typeface="Funnel Sans" pitchFamily="34" charset="0"/>
                <a:ea typeface="Funnel Sans" pitchFamily="34" charset="-122"/>
                <a:cs typeface="Funnel Sans" pitchFamily="34" charset="-120"/>
              </a:rPr>
              <a:t> Within weeks 0-1, we submit ethics committee applications (critical, as review requires 2-3 months). Weeks 1-2 launch GitHub repositories, Firebase configuration, and UI/UX mockup development. Development begins week 1-4 with the photo timeline and AI training. </a:t>
            </a:r>
            <a:endParaRPr lang="en-US" sz="1600" dirty="0"/>
          </a:p>
        </p:txBody>
      </p:sp>
      <p:sp>
        <p:nvSpPr>
          <p:cNvPr id="11" name="Rectangles 10"/>
          <p:cNvSpPr/>
          <p:nvPr/>
        </p:nvSpPr>
        <p:spPr>
          <a:xfrm>
            <a:off x="12611735" y="7689850"/>
            <a:ext cx="2025650" cy="504825"/>
          </a:xfrm>
          <a:prstGeom prst="rect">
            <a:avLst/>
          </a:prstGeom>
          <a:solidFill>
            <a:srgbClr val="FAF5E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705445"/>
            <a:ext cx="5682734" cy="563285"/>
          </a:xfrm>
          <a:prstGeom prst="rect">
            <a:avLst/>
          </a:prstGeom>
          <a:noFill/>
        </p:spPr>
        <p:txBody>
          <a:bodyPr wrap="none" lIns="0" tIns="0" rIns="0" bIns="0" rtlCol="0" anchor="t"/>
          <a:lstStyle/>
          <a:p>
            <a:pPr marL="0" indent="0" algn="l">
              <a:lnSpc>
                <a:spcPts val="4400"/>
              </a:lnSpc>
              <a:buNone/>
            </a:pPr>
            <a:r>
              <a:rPr lang="en-US" sz="3500" dirty="0">
                <a:solidFill>
                  <a:srgbClr val="051D3A"/>
                </a:solidFill>
                <a:latin typeface="Funnel Display" pitchFamily="34" charset="0"/>
                <a:ea typeface="Funnel Display" pitchFamily="34" charset="-122"/>
                <a:cs typeface="Funnel Display" pitchFamily="34" charset="-120"/>
              </a:rPr>
              <a:t>The Problem We're Solving</a:t>
            </a:r>
            <a:endParaRPr lang="en-US" sz="3500" dirty="0"/>
          </a:p>
        </p:txBody>
      </p:sp>
      <p:sp>
        <p:nvSpPr>
          <p:cNvPr id="3" name="Text 1"/>
          <p:cNvSpPr/>
          <p:nvPr/>
        </p:nvSpPr>
        <p:spPr>
          <a:xfrm>
            <a:off x="837724" y="1627703"/>
            <a:ext cx="12954952" cy="766048"/>
          </a:xfrm>
          <a:prstGeom prst="rect">
            <a:avLst/>
          </a:prstGeom>
          <a:noFill/>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Dementia patients lose their recent memories while keeping distant ones intact. They forget what happened last week, last month, or last year—the moments that anchor them to their identity and their loved ones.</a:t>
            </a:r>
            <a:endParaRPr lang="en-US" sz="1850" dirty="0"/>
          </a:p>
        </p:txBody>
      </p:sp>
      <p:sp>
        <p:nvSpPr>
          <p:cNvPr id="4" name="Shape 2"/>
          <p:cNvSpPr/>
          <p:nvPr/>
        </p:nvSpPr>
        <p:spPr>
          <a:xfrm>
            <a:off x="837724" y="2662952"/>
            <a:ext cx="4158734" cy="1755458"/>
          </a:xfrm>
          <a:prstGeom prst="roundRect">
            <a:avLst>
              <a:gd name="adj" fmla="val 5727"/>
            </a:avLst>
          </a:prstGeom>
          <a:solidFill>
            <a:srgbClr val="FAF5EB"/>
          </a:solidFill>
          <a:ln w="7620">
            <a:solidFill>
              <a:srgbClr val="D5CDBE"/>
            </a:solidFill>
            <a:prstDash val="solid"/>
          </a:ln>
        </p:spPr>
      </p:sp>
      <p:sp>
        <p:nvSpPr>
          <p:cNvPr id="5" name="Text 3"/>
          <p:cNvSpPr/>
          <p:nvPr/>
        </p:nvSpPr>
        <p:spPr>
          <a:xfrm>
            <a:off x="1084659" y="2909888"/>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The Human Cost</a:t>
            </a:r>
            <a:endParaRPr lang="en-US" sz="2200" dirty="0"/>
          </a:p>
        </p:txBody>
      </p:sp>
      <p:sp>
        <p:nvSpPr>
          <p:cNvPr id="6" name="Text 4"/>
          <p:cNvSpPr/>
          <p:nvPr/>
        </p:nvSpPr>
        <p:spPr>
          <a:xfrm>
            <a:off x="1084659" y="3405426"/>
            <a:ext cx="3664863" cy="766048"/>
          </a:xfrm>
          <a:prstGeom prst="rect">
            <a:avLst/>
          </a:prstGeom>
          <a:noFill/>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Loss of identity, disconnection from family, emotional distress</a:t>
            </a:r>
            <a:endParaRPr lang="en-US" sz="1850" dirty="0"/>
          </a:p>
        </p:txBody>
      </p:sp>
      <p:sp>
        <p:nvSpPr>
          <p:cNvPr id="7" name="Shape 5"/>
          <p:cNvSpPr/>
          <p:nvPr/>
        </p:nvSpPr>
        <p:spPr>
          <a:xfrm>
            <a:off x="5235773" y="2662952"/>
            <a:ext cx="4158734" cy="1755458"/>
          </a:xfrm>
          <a:prstGeom prst="roundRect">
            <a:avLst>
              <a:gd name="adj" fmla="val 5727"/>
            </a:avLst>
          </a:prstGeom>
          <a:solidFill>
            <a:srgbClr val="FAF5EB"/>
          </a:solidFill>
          <a:ln w="7620">
            <a:solidFill>
              <a:srgbClr val="D5CDBE"/>
            </a:solidFill>
            <a:prstDash val="solid"/>
          </a:ln>
        </p:spPr>
      </p:sp>
      <p:sp>
        <p:nvSpPr>
          <p:cNvPr id="8" name="Text 6"/>
          <p:cNvSpPr/>
          <p:nvPr/>
        </p:nvSpPr>
        <p:spPr>
          <a:xfrm>
            <a:off x="5482709" y="2909888"/>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The Financial Cost</a:t>
            </a:r>
            <a:endParaRPr lang="en-US" sz="2200" dirty="0"/>
          </a:p>
        </p:txBody>
      </p:sp>
      <p:sp>
        <p:nvSpPr>
          <p:cNvPr id="9" name="Text 7"/>
          <p:cNvSpPr/>
          <p:nvPr/>
        </p:nvSpPr>
        <p:spPr>
          <a:xfrm>
            <a:off x="5482709" y="3405426"/>
            <a:ext cx="3664863" cy="766048"/>
          </a:xfrm>
          <a:prstGeom prst="rect">
            <a:avLst/>
          </a:prstGeom>
          <a:noFill/>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Family caregivers lose ₹50,000+ monthly in lost work income</a:t>
            </a:r>
            <a:endParaRPr lang="en-US" sz="1850" dirty="0"/>
          </a:p>
        </p:txBody>
      </p:sp>
      <p:sp>
        <p:nvSpPr>
          <p:cNvPr id="10" name="Shape 8"/>
          <p:cNvSpPr/>
          <p:nvPr/>
        </p:nvSpPr>
        <p:spPr>
          <a:xfrm>
            <a:off x="9633823" y="2662952"/>
            <a:ext cx="4158853" cy="1755458"/>
          </a:xfrm>
          <a:prstGeom prst="roundRect">
            <a:avLst>
              <a:gd name="adj" fmla="val 5727"/>
            </a:avLst>
          </a:prstGeom>
          <a:solidFill>
            <a:srgbClr val="FAF5EB"/>
          </a:solidFill>
          <a:ln w="7620">
            <a:solidFill>
              <a:srgbClr val="D5CDBE"/>
            </a:solidFill>
            <a:prstDash val="solid"/>
          </a:ln>
        </p:spPr>
      </p:sp>
      <p:sp>
        <p:nvSpPr>
          <p:cNvPr id="11" name="Text 9"/>
          <p:cNvSpPr/>
          <p:nvPr/>
        </p:nvSpPr>
        <p:spPr>
          <a:xfrm>
            <a:off x="9880759" y="2909888"/>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The Scale in Kerala</a:t>
            </a:r>
            <a:endParaRPr lang="en-US" sz="2200" dirty="0"/>
          </a:p>
        </p:txBody>
      </p:sp>
      <p:sp>
        <p:nvSpPr>
          <p:cNvPr id="12" name="Text 10"/>
          <p:cNvSpPr/>
          <p:nvPr/>
        </p:nvSpPr>
        <p:spPr>
          <a:xfrm>
            <a:off x="9880759" y="3405426"/>
            <a:ext cx="3664982" cy="766048"/>
          </a:xfrm>
          <a:prstGeom prst="rect">
            <a:avLst/>
          </a:prstGeom>
          <a:noFill/>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4.86% of people over 65 affected; 95% care happens at home</a:t>
            </a:r>
            <a:endParaRPr lang="en-US" sz="1850" dirty="0"/>
          </a:p>
        </p:txBody>
      </p:sp>
      <p:sp>
        <p:nvSpPr>
          <p:cNvPr id="13" name="Text 11"/>
          <p:cNvSpPr/>
          <p:nvPr/>
        </p:nvSpPr>
        <p:spPr>
          <a:xfrm>
            <a:off x="837724" y="4687610"/>
            <a:ext cx="12954952" cy="383024"/>
          </a:xfrm>
          <a:prstGeom prst="rect">
            <a:avLst/>
          </a:prstGeom>
          <a:noFill/>
        </p:spPr>
        <p:txBody>
          <a:bodyPr wrap="none" lIns="0" tIns="0" rIns="0" bIns="0" rtlCol="0" anchor="t"/>
          <a:lstStyle/>
          <a:p>
            <a:pPr marL="0" indent="0" algn="l">
              <a:lnSpc>
                <a:spcPts val="3000"/>
              </a:lnSpc>
              <a:buNone/>
            </a:pPr>
            <a:r>
              <a:rPr lang="en-US" sz="1850" b="1" dirty="0">
                <a:solidFill>
                  <a:srgbClr val="2B3541"/>
                </a:solidFill>
                <a:latin typeface="Funnel Sans" pitchFamily="34" charset="0"/>
                <a:ea typeface="Funnel Sans" pitchFamily="34" charset="-122"/>
                <a:cs typeface="Funnel Sans" pitchFamily="34" charset="-120"/>
              </a:rPr>
              <a:t>The gap:</a:t>
            </a:r>
            <a:r>
              <a:rPr lang="en-US" sz="1850" dirty="0">
                <a:solidFill>
                  <a:srgbClr val="2B3541"/>
                </a:solidFill>
                <a:latin typeface="Funnel Sans" pitchFamily="34" charset="0"/>
                <a:ea typeface="Funnel Sans" pitchFamily="34" charset="-122"/>
                <a:cs typeface="Funnel Sans" pitchFamily="34" charset="-120"/>
              </a:rPr>
              <a:t> No one is solving this specific problem with evidence-based digital tools. </a:t>
            </a:r>
            <a:endParaRPr lang="en-US" sz="1850" dirty="0"/>
          </a:p>
        </p:txBody>
      </p:sp>
      <p:sp>
        <p:nvSpPr>
          <p:cNvPr id="14" name="Text 12"/>
          <p:cNvSpPr/>
          <p:nvPr/>
        </p:nvSpPr>
        <p:spPr>
          <a:xfrm>
            <a:off x="837724" y="5339834"/>
            <a:ext cx="12954952" cy="1149072"/>
          </a:xfrm>
          <a:prstGeom prst="rect">
            <a:avLst/>
          </a:prstGeom>
          <a:noFill/>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Traditional reminiscence therapy focuses on remote memories from childhood and youth—valuable for nostalgia but missing the real clinical target. Recent episodic memories are the earliest and most severely impaired in Alzheimer's disease, yet remain therapeutically neglected.</a:t>
            </a:r>
            <a:endParaRPr lang="en-US" sz="1850" dirty="0"/>
          </a:p>
        </p:txBody>
      </p:sp>
      <p:sp>
        <p:nvSpPr>
          <p:cNvPr id="15" name="Text 13"/>
          <p:cNvSpPr/>
          <p:nvPr/>
        </p:nvSpPr>
        <p:spPr>
          <a:xfrm>
            <a:off x="837724" y="6758107"/>
            <a:ext cx="12954952" cy="766048"/>
          </a:xfrm>
          <a:prstGeom prst="rect">
            <a:avLst/>
          </a:prstGeom>
          <a:noFill/>
        </p:spPr>
        <p:txBody>
          <a:bodyPr wrap="square" lIns="0" tIns="0" rIns="0" bIns="0" rtlCol="0" anchor="t"/>
          <a:lstStyle/>
          <a:p>
            <a:pPr marL="0" indent="0" algn="l">
              <a:lnSpc>
                <a:spcPts val="3000"/>
              </a:lnSpc>
              <a:buNone/>
            </a:pPr>
            <a:r>
              <a:rPr lang="en-US" sz="1850" b="1" dirty="0">
                <a:solidFill>
                  <a:srgbClr val="2B3541"/>
                </a:solidFill>
                <a:latin typeface="Funnel Sans" pitchFamily="34" charset="0"/>
                <a:ea typeface="Funnel Sans" pitchFamily="34" charset="-122"/>
                <a:cs typeface="Funnel Sans" pitchFamily="34" charset="-120"/>
              </a:rPr>
              <a:t>Hence, We are creating a compassionate, evidence-based technological intervention </a:t>
            </a:r>
            <a:r>
              <a:rPr lang="en-US" sz="1850" dirty="0">
                <a:solidFill>
                  <a:srgbClr val="2B3541"/>
                </a:solidFill>
                <a:latin typeface="Funnel Sans" pitchFamily="34" charset="0"/>
                <a:ea typeface="Funnel Sans" pitchFamily="34" charset="-122"/>
                <a:cs typeface="Funnel Sans" pitchFamily="34" charset="-120"/>
              </a:rPr>
              <a:t>preserving identity and connection for patients with early cognitive decline in Kerala, India.</a:t>
            </a:r>
            <a:endParaRPr lang="en-US" sz="1850" dirty="0"/>
          </a:p>
        </p:txBody>
      </p:sp>
      <p:sp>
        <p:nvSpPr>
          <p:cNvPr id="16" name="Rectangles 15"/>
          <p:cNvSpPr/>
          <p:nvPr/>
        </p:nvSpPr>
        <p:spPr>
          <a:xfrm>
            <a:off x="12611735" y="7689850"/>
            <a:ext cx="2025650" cy="504825"/>
          </a:xfrm>
          <a:prstGeom prst="rect">
            <a:avLst/>
          </a:prstGeom>
          <a:solidFill>
            <a:srgbClr val="FAF5E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684371"/>
            <a:ext cx="7346752" cy="478750"/>
          </a:xfrm>
          <a:prstGeom prst="rect">
            <a:avLst/>
          </a:prstGeom>
          <a:noFill/>
        </p:spPr>
        <p:txBody>
          <a:bodyPr wrap="none" lIns="0" tIns="0" rIns="0" bIns="0" rtlCol="0" anchor="t"/>
          <a:lstStyle/>
          <a:p>
            <a:pPr marL="0" indent="0" algn="l">
              <a:lnSpc>
                <a:spcPts val="3750"/>
              </a:lnSpc>
              <a:buNone/>
            </a:pPr>
            <a:r>
              <a:rPr lang="en-US" sz="3000" dirty="0">
                <a:solidFill>
                  <a:srgbClr val="051D3A"/>
                </a:solidFill>
                <a:latin typeface="Funnel Display" pitchFamily="34" charset="0"/>
                <a:ea typeface="Funnel Display" pitchFamily="34" charset="-122"/>
                <a:cs typeface="Funnel Display" pitchFamily="34" charset="-120"/>
              </a:rPr>
              <a:t>How We Got Here: Learning From Failure</a:t>
            </a:r>
            <a:endParaRPr lang="en-US" sz="3000" dirty="0"/>
          </a:p>
        </p:txBody>
      </p:sp>
      <p:sp>
        <p:nvSpPr>
          <p:cNvPr id="3" name="Text 1"/>
          <p:cNvSpPr/>
          <p:nvPr/>
        </p:nvSpPr>
        <p:spPr>
          <a:xfrm>
            <a:off x="837724" y="1468279"/>
            <a:ext cx="12954952" cy="325517"/>
          </a:xfrm>
          <a:prstGeom prst="rect">
            <a:avLst/>
          </a:prstGeom>
          <a:noFill/>
        </p:spPr>
        <p:txBody>
          <a:bodyPr wrap="none" lIns="0" tIns="0" rIns="0" bIns="0" rtlCol="0" anchor="t"/>
          <a:lstStyle/>
          <a:p>
            <a:pPr marL="0" indent="0" algn="l">
              <a:lnSpc>
                <a:spcPts val="2550"/>
              </a:lnSpc>
              <a:buNone/>
            </a:pPr>
            <a:r>
              <a:rPr lang="en-US" sz="1600" dirty="0">
                <a:solidFill>
                  <a:srgbClr val="2B3541"/>
                </a:solidFill>
                <a:latin typeface="Funnel Sans" pitchFamily="34" charset="0"/>
                <a:ea typeface="Funnel Sans" pitchFamily="34" charset="-122"/>
                <a:cs typeface="Funnel Sans" pitchFamily="34" charset="-120"/>
              </a:rPr>
              <a:t>Our first approach failed because we were unfocused and untethered from evidence.</a:t>
            </a:r>
            <a:endParaRPr lang="en-US" sz="1600" dirty="0"/>
          </a:p>
        </p:txBody>
      </p:sp>
      <p:sp>
        <p:nvSpPr>
          <p:cNvPr id="4" name="Text 2"/>
          <p:cNvSpPr/>
          <p:nvPr/>
        </p:nvSpPr>
        <p:spPr>
          <a:xfrm>
            <a:off x="837724" y="2225993"/>
            <a:ext cx="2598182" cy="299204"/>
          </a:xfrm>
          <a:prstGeom prst="rect">
            <a:avLst/>
          </a:prstGeom>
          <a:noFill/>
        </p:spPr>
        <p:txBody>
          <a:bodyPr wrap="none" lIns="0" tIns="0" rIns="0" bIns="0" rtlCol="0" anchor="t"/>
          <a:lstStyle/>
          <a:p>
            <a:pPr marL="0" indent="0" algn="l">
              <a:lnSpc>
                <a:spcPts val="2350"/>
              </a:lnSpc>
              <a:buNone/>
            </a:pPr>
            <a:r>
              <a:rPr lang="en-US" sz="1850" dirty="0">
                <a:solidFill>
                  <a:srgbClr val="051D3A"/>
                </a:solidFill>
                <a:latin typeface="Funnel Display" pitchFamily="34" charset="0"/>
                <a:ea typeface="Funnel Display" pitchFamily="34" charset="-122"/>
                <a:cs typeface="Funnel Display" pitchFamily="34" charset="-120"/>
              </a:rPr>
              <a:t>What We Tried (Wrong)</a:t>
            </a:r>
            <a:endParaRPr lang="en-US" sz="1850" dirty="0"/>
          </a:p>
        </p:txBody>
      </p:sp>
      <p:sp>
        <p:nvSpPr>
          <p:cNvPr id="5" name="Text 3"/>
          <p:cNvSpPr/>
          <p:nvPr/>
        </p:nvSpPr>
        <p:spPr>
          <a:xfrm>
            <a:off x="837724" y="2728555"/>
            <a:ext cx="3986927" cy="325517"/>
          </a:xfrm>
          <a:prstGeom prst="rect">
            <a:avLst/>
          </a:prstGeom>
          <a:noFill/>
        </p:spPr>
        <p:txBody>
          <a:bodyPr wrap="none" lIns="0" tIns="0" rIns="0" bIns="0" rtlCol="0" anchor="t"/>
          <a:lstStyle/>
          <a:p>
            <a:pPr marL="342900" indent="-342900" algn="l">
              <a:lnSpc>
                <a:spcPts val="2550"/>
              </a:lnSpc>
              <a:buSzPct val="100000"/>
              <a:buChar char="•"/>
            </a:pPr>
            <a:r>
              <a:rPr lang="en-US" sz="1600" dirty="0">
                <a:solidFill>
                  <a:srgbClr val="2B3541"/>
                </a:solidFill>
                <a:latin typeface="Funnel Sans" pitchFamily="34" charset="0"/>
                <a:ea typeface="Funnel Sans" pitchFamily="34" charset="-122"/>
                <a:cs typeface="Funnel Sans" pitchFamily="34" charset="-120"/>
              </a:rPr>
              <a:t>Vague problem statement</a:t>
            </a:r>
            <a:endParaRPr lang="en-US" sz="1600" dirty="0"/>
          </a:p>
        </p:txBody>
      </p:sp>
      <p:sp>
        <p:nvSpPr>
          <p:cNvPr id="6" name="Text 4"/>
          <p:cNvSpPr/>
          <p:nvPr/>
        </p:nvSpPr>
        <p:spPr>
          <a:xfrm>
            <a:off x="837724" y="3125272"/>
            <a:ext cx="3986927" cy="325517"/>
          </a:xfrm>
          <a:prstGeom prst="rect">
            <a:avLst/>
          </a:prstGeom>
          <a:noFill/>
        </p:spPr>
        <p:txBody>
          <a:bodyPr wrap="none" lIns="0" tIns="0" rIns="0" bIns="0" rtlCol="0" anchor="t"/>
          <a:lstStyle/>
          <a:p>
            <a:pPr marL="342900" indent="-342900" algn="l">
              <a:lnSpc>
                <a:spcPts val="2550"/>
              </a:lnSpc>
              <a:buSzPct val="100000"/>
              <a:buChar char="•"/>
            </a:pPr>
            <a:r>
              <a:rPr lang="en-US" sz="1600" dirty="0">
                <a:solidFill>
                  <a:srgbClr val="2B3541"/>
                </a:solidFill>
                <a:latin typeface="Funnel Sans" pitchFamily="34" charset="0"/>
                <a:ea typeface="Funnel Sans" pitchFamily="34" charset="-122"/>
                <a:cs typeface="Funnel Sans" pitchFamily="34" charset="-120"/>
              </a:rPr>
              <a:t>Trying to solve ALL dementia issues</a:t>
            </a:r>
            <a:endParaRPr lang="en-US" sz="1600" dirty="0"/>
          </a:p>
        </p:txBody>
      </p:sp>
      <p:sp>
        <p:nvSpPr>
          <p:cNvPr id="7" name="Text 5"/>
          <p:cNvSpPr/>
          <p:nvPr/>
        </p:nvSpPr>
        <p:spPr>
          <a:xfrm>
            <a:off x="837724" y="3521988"/>
            <a:ext cx="3986927" cy="651034"/>
          </a:xfrm>
          <a:prstGeom prst="rect">
            <a:avLst/>
          </a:prstGeom>
          <a:noFill/>
        </p:spPr>
        <p:txBody>
          <a:bodyPr wrap="square" lIns="0" tIns="0" rIns="0" bIns="0" rtlCol="0" anchor="t"/>
          <a:lstStyle/>
          <a:p>
            <a:pPr marL="342900" indent="-342900" algn="l">
              <a:lnSpc>
                <a:spcPts val="2550"/>
              </a:lnSpc>
              <a:buSzPct val="100000"/>
              <a:buChar char="•"/>
            </a:pPr>
            <a:r>
              <a:rPr lang="en-US" sz="1600" dirty="0">
                <a:solidFill>
                  <a:srgbClr val="2B3541"/>
                </a:solidFill>
                <a:latin typeface="Funnel Sans" pitchFamily="34" charset="0"/>
                <a:ea typeface="Funnel Sans" pitchFamily="34" charset="-122"/>
                <a:cs typeface="Funnel Sans" pitchFamily="34" charset="-120"/>
              </a:rPr>
              <a:t>Technology-first thinking</a:t>
            </a:r>
            <a:endParaRPr lang="en-US" sz="1600" dirty="0"/>
          </a:p>
        </p:txBody>
      </p:sp>
      <p:sp>
        <p:nvSpPr>
          <p:cNvPr id="8" name="Text 6"/>
          <p:cNvSpPr/>
          <p:nvPr/>
        </p:nvSpPr>
        <p:spPr>
          <a:xfrm>
            <a:off x="837089" y="3924816"/>
            <a:ext cx="3986927" cy="325517"/>
          </a:xfrm>
          <a:prstGeom prst="rect">
            <a:avLst/>
          </a:prstGeom>
          <a:noFill/>
        </p:spPr>
        <p:txBody>
          <a:bodyPr wrap="none" lIns="0" tIns="0" rIns="0" bIns="0" rtlCol="0" anchor="t"/>
          <a:lstStyle/>
          <a:p>
            <a:pPr marL="342900" indent="-342900" algn="l">
              <a:lnSpc>
                <a:spcPts val="2550"/>
              </a:lnSpc>
              <a:buSzPct val="100000"/>
              <a:buChar char="•"/>
            </a:pPr>
            <a:r>
              <a:rPr lang="en-US" sz="1600" dirty="0">
                <a:solidFill>
                  <a:srgbClr val="2B3541"/>
                </a:solidFill>
                <a:latin typeface="Funnel Sans" pitchFamily="34" charset="0"/>
                <a:ea typeface="Funnel Sans" pitchFamily="34" charset="-122"/>
                <a:cs typeface="Funnel Sans" pitchFamily="34" charset="-120"/>
              </a:rPr>
              <a:t>Zero research foundation</a:t>
            </a:r>
            <a:endParaRPr lang="en-US" sz="1600" dirty="0"/>
          </a:p>
        </p:txBody>
      </p:sp>
      <p:sp>
        <p:nvSpPr>
          <p:cNvPr id="9" name="Text 7"/>
          <p:cNvSpPr/>
          <p:nvPr/>
        </p:nvSpPr>
        <p:spPr>
          <a:xfrm>
            <a:off x="837724" y="4752856"/>
            <a:ext cx="3986927" cy="325517"/>
          </a:xfrm>
          <a:prstGeom prst="rect">
            <a:avLst/>
          </a:prstGeom>
          <a:noFill/>
        </p:spPr>
        <p:txBody>
          <a:bodyPr wrap="none" lIns="0" tIns="0" rIns="0" bIns="0" rtlCol="0" anchor="t"/>
          <a:lstStyle/>
          <a:p>
            <a:pPr marL="0" indent="0" algn="l">
              <a:lnSpc>
                <a:spcPts val="2550"/>
              </a:lnSpc>
              <a:buNone/>
            </a:pPr>
            <a:endParaRPr lang="en-US" sz="1600" dirty="0"/>
          </a:p>
        </p:txBody>
      </p:sp>
      <p:sp>
        <p:nvSpPr>
          <p:cNvPr id="10" name="Text 8"/>
          <p:cNvSpPr/>
          <p:nvPr/>
        </p:nvSpPr>
        <p:spPr>
          <a:xfrm>
            <a:off x="5328523" y="2225993"/>
            <a:ext cx="2498884" cy="299204"/>
          </a:xfrm>
          <a:prstGeom prst="rect">
            <a:avLst/>
          </a:prstGeom>
          <a:noFill/>
        </p:spPr>
        <p:txBody>
          <a:bodyPr wrap="none" lIns="0" tIns="0" rIns="0" bIns="0" rtlCol="0" anchor="t"/>
          <a:lstStyle/>
          <a:p>
            <a:pPr marL="0" indent="0" algn="l">
              <a:lnSpc>
                <a:spcPts val="2350"/>
              </a:lnSpc>
              <a:buNone/>
            </a:pPr>
            <a:r>
              <a:rPr lang="en-US" sz="1850" dirty="0">
                <a:solidFill>
                  <a:srgbClr val="051D3A"/>
                </a:solidFill>
                <a:latin typeface="Funnel Display" pitchFamily="34" charset="0"/>
                <a:ea typeface="Funnel Display" pitchFamily="34" charset="-122"/>
                <a:cs typeface="Funnel Display" pitchFamily="34" charset="-120"/>
              </a:rPr>
              <a:t>What Changed (Right)</a:t>
            </a:r>
            <a:endParaRPr lang="en-US" sz="1850" dirty="0"/>
          </a:p>
        </p:txBody>
      </p:sp>
      <p:sp>
        <p:nvSpPr>
          <p:cNvPr id="11" name="Text 9"/>
          <p:cNvSpPr/>
          <p:nvPr/>
        </p:nvSpPr>
        <p:spPr>
          <a:xfrm>
            <a:off x="5328523" y="2728555"/>
            <a:ext cx="3988356" cy="325517"/>
          </a:xfrm>
          <a:prstGeom prst="rect">
            <a:avLst/>
          </a:prstGeom>
          <a:noFill/>
        </p:spPr>
        <p:txBody>
          <a:bodyPr wrap="none" lIns="0" tIns="0" rIns="0" bIns="0" rtlCol="0" anchor="t"/>
          <a:lstStyle/>
          <a:p>
            <a:pPr marL="342900" indent="-342900" algn="l">
              <a:lnSpc>
                <a:spcPts val="2550"/>
              </a:lnSpc>
              <a:buSzPct val="100000"/>
              <a:buChar char="•"/>
            </a:pPr>
            <a:r>
              <a:rPr lang="en-US" sz="1600" dirty="0">
                <a:solidFill>
                  <a:srgbClr val="2B3541"/>
                </a:solidFill>
                <a:latin typeface="Funnel Sans" pitchFamily="34" charset="0"/>
                <a:ea typeface="Funnel Sans" pitchFamily="34" charset="-122"/>
                <a:cs typeface="Funnel Sans" pitchFamily="34" charset="-120"/>
              </a:rPr>
              <a:t>Read peer-reviewed journal studies</a:t>
            </a:r>
            <a:endParaRPr lang="en-US" sz="1600" dirty="0"/>
          </a:p>
        </p:txBody>
      </p:sp>
      <p:sp>
        <p:nvSpPr>
          <p:cNvPr id="12" name="Text 10"/>
          <p:cNvSpPr/>
          <p:nvPr/>
        </p:nvSpPr>
        <p:spPr>
          <a:xfrm>
            <a:off x="5328523" y="3125272"/>
            <a:ext cx="3988356" cy="976551"/>
          </a:xfrm>
          <a:prstGeom prst="rect">
            <a:avLst/>
          </a:prstGeom>
          <a:noFill/>
        </p:spPr>
        <p:txBody>
          <a:bodyPr wrap="square" lIns="0" tIns="0" rIns="0" bIns="0" rtlCol="0" anchor="t"/>
          <a:lstStyle/>
          <a:p>
            <a:pPr marL="342900" indent="-342900" algn="l">
              <a:lnSpc>
                <a:spcPts val="2550"/>
              </a:lnSpc>
              <a:buSzPct val="100000"/>
              <a:buChar char="•"/>
            </a:pPr>
            <a:r>
              <a:rPr lang="en-US" sz="1600" dirty="0">
                <a:solidFill>
                  <a:srgbClr val="2B3541"/>
                </a:solidFill>
                <a:latin typeface="Funnel Sans" pitchFamily="34" charset="0"/>
                <a:ea typeface="Funnel Sans" pitchFamily="34" charset="-122"/>
                <a:cs typeface="Funnel Sans" pitchFamily="34" charset="-120"/>
              </a:rPr>
              <a:t>Ran through National Library of Medicine Journals and Articles for India Specific Data</a:t>
            </a:r>
            <a:endParaRPr lang="en-US" sz="1600" dirty="0"/>
          </a:p>
        </p:txBody>
      </p:sp>
      <p:sp>
        <p:nvSpPr>
          <p:cNvPr id="13" name="Text 11"/>
          <p:cNvSpPr/>
          <p:nvPr/>
        </p:nvSpPr>
        <p:spPr>
          <a:xfrm>
            <a:off x="5328523" y="4173022"/>
            <a:ext cx="3988356" cy="325517"/>
          </a:xfrm>
          <a:prstGeom prst="rect">
            <a:avLst/>
          </a:prstGeom>
          <a:noFill/>
        </p:spPr>
        <p:txBody>
          <a:bodyPr wrap="none" lIns="0" tIns="0" rIns="0" bIns="0" rtlCol="0" anchor="t"/>
          <a:lstStyle/>
          <a:p>
            <a:pPr marL="342900" indent="-342900" algn="l">
              <a:lnSpc>
                <a:spcPts val="2550"/>
              </a:lnSpc>
              <a:buSzPct val="100000"/>
              <a:buChar char="•"/>
            </a:pPr>
            <a:r>
              <a:rPr lang="en-US" sz="1600" dirty="0">
                <a:solidFill>
                  <a:srgbClr val="2B3541"/>
                </a:solidFill>
                <a:latin typeface="Funnel Sans" pitchFamily="34" charset="0"/>
                <a:ea typeface="Funnel Sans" pitchFamily="34" charset="-122"/>
                <a:cs typeface="Funnel Sans" pitchFamily="34" charset="-120"/>
              </a:rPr>
              <a:t>Identified THE specific problem</a:t>
            </a:r>
            <a:endParaRPr lang="en-US" sz="1600" dirty="0"/>
          </a:p>
        </p:txBody>
      </p:sp>
      <p:sp>
        <p:nvSpPr>
          <p:cNvPr id="14" name="Text 12"/>
          <p:cNvSpPr/>
          <p:nvPr/>
        </p:nvSpPr>
        <p:spPr>
          <a:xfrm>
            <a:off x="5328523" y="4569738"/>
            <a:ext cx="3988356" cy="325517"/>
          </a:xfrm>
          <a:prstGeom prst="rect">
            <a:avLst/>
          </a:prstGeom>
          <a:noFill/>
        </p:spPr>
        <p:txBody>
          <a:bodyPr wrap="none" lIns="0" tIns="0" rIns="0" bIns="0" rtlCol="0" anchor="t"/>
          <a:lstStyle/>
          <a:p>
            <a:pPr marL="342900" indent="-342900" algn="l">
              <a:lnSpc>
                <a:spcPts val="2550"/>
              </a:lnSpc>
              <a:buSzPct val="100000"/>
              <a:buChar char="•"/>
            </a:pPr>
            <a:r>
              <a:rPr lang="en-US" sz="1600" dirty="0">
                <a:solidFill>
                  <a:srgbClr val="2B3541"/>
                </a:solidFill>
                <a:latin typeface="Funnel Sans" pitchFamily="34" charset="0"/>
                <a:ea typeface="Funnel Sans" pitchFamily="34" charset="-122"/>
                <a:cs typeface="Funnel Sans" pitchFamily="34" charset="-120"/>
              </a:rPr>
              <a:t>Built backwards from evidence</a:t>
            </a:r>
            <a:endParaRPr lang="en-US" sz="1600" dirty="0"/>
          </a:p>
        </p:txBody>
      </p:sp>
      <p:sp>
        <p:nvSpPr>
          <p:cNvPr id="15" name="Text 13"/>
          <p:cNvSpPr/>
          <p:nvPr/>
        </p:nvSpPr>
        <p:spPr>
          <a:xfrm>
            <a:off x="5328523" y="5078373"/>
            <a:ext cx="3988356" cy="325517"/>
          </a:xfrm>
          <a:prstGeom prst="rect">
            <a:avLst/>
          </a:prstGeom>
          <a:noFill/>
        </p:spPr>
        <p:txBody>
          <a:bodyPr wrap="none" lIns="0" tIns="0" rIns="0" bIns="0" rtlCol="0" anchor="t"/>
          <a:lstStyle/>
          <a:p>
            <a:pPr marL="0" indent="0" algn="l">
              <a:lnSpc>
                <a:spcPts val="2550"/>
              </a:lnSpc>
              <a:buNone/>
            </a:pPr>
            <a:endParaRPr lang="en-US" sz="1600" dirty="0"/>
          </a:p>
        </p:txBody>
      </p:sp>
      <p:sp>
        <p:nvSpPr>
          <p:cNvPr id="16" name="Text 14"/>
          <p:cNvSpPr/>
          <p:nvPr/>
        </p:nvSpPr>
        <p:spPr>
          <a:xfrm>
            <a:off x="9820751" y="2225993"/>
            <a:ext cx="2393752" cy="299204"/>
          </a:xfrm>
          <a:prstGeom prst="rect">
            <a:avLst/>
          </a:prstGeom>
          <a:noFill/>
        </p:spPr>
        <p:txBody>
          <a:bodyPr wrap="none" lIns="0" tIns="0" rIns="0" bIns="0" rtlCol="0" anchor="t"/>
          <a:lstStyle/>
          <a:p>
            <a:pPr marL="0" indent="0" algn="l">
              <a:lnSpc>
                <a:spcPts val="2350"/>
              </a:lnSpc>
              <a:buNone/>
            </a:pPr>
            <a:r>
              <a:rPr lang="en-US" sz="1850" dirty="0">
                <a:solidFill>
                  <a:srgbClr val="051D3A"/>
                </a:solidFill>
                <a:latin typeface="Funnel Display" pitchFamily="34" charset="0"/>
                <a:ea typeface="Funnel Display" pitchFamily="34" charset="-122"/>
                <a:cs typeface="Funnel Display" pitchFamily="34" charset="-120"/>
              </a:rPr>
              <a:t>Refined Approach</a:t>
            </a:r>
            <a:endParaRPr lang="en-US" sz="1850" dirty="0"/>
          </a:p>
        </p:txBody>
      </p:sp>
      <p:sp>
        <p:nvSpPr>
          <p:cNvPr id="17" name="Text 15"/>
          <p:cNvSpPr/>
          <p:nvPr/>
        </p:nvSpPr>
        <p:spPr>
          <a:xfrm>
            <a:off x="9820751" y="2728555"/>
            <a:ext cx="3986927" cy="651034"/>
          </a:xfrm>
          <a:prstGeom prst="rect">
            <a:avLst/>
          </a:prstGeom>
          <a:noFill/>
        </p:spPr>
        <p:txBody>
          <a:bodyPr wrap="square" lIns="0" tIns="0" rIns="0" bIns="0" rtlCol="0" anchor="t"/>
          <a:lstStyle/>
          <a:p>
            <a:pPr marL="342900" indent="-342900" algn="l">
              <a:lnSpc>
                <a:spcPts val="2550"/>
              </a:lnSpc>
              <a:buSzPct val="100000"/>
              <a:buChar char="•"/>
            </a:pPr>
            <a:r>
              <a:rPr lang="en-US" sz="1600" dirty="0">
                <a:solidFill>
                  <a:srgbClr val="2B3541"/>
                </a:solidFill>
                <a:latin typeface="Funnel Sans" pitchFamily="34" charset="0"/>
                <a:ea typeface="Funnel Sans" pitchFamily="34" charset="-122"/>
                <a:cs typeface="Funnel Sans" pitchFamily="34" charset="-120"/>
              </a:rPr>
              <a:t>Specific problem: episodic recent memory loss</a:t>
            </a:r>
            <a:endParaRPr lang="en-US" sz="1600" dirty="0"/>
          </a:p>
        </p:txBody>
      </p:sp>
      <p:sp>
        <p:nvSpPr>
          <p:cNvPr id="18" name="Text 16"/>
          <p:cNvSpPr/>
          <p:nvPr/>
        </p:nvSpPr>
        <p:spPr>
          <a:xfrm>
            <a:off x="9820751" y="3450788"/>
            <a:ext cx="3986927" cy="651034"/>
          </a:xfrm>
          <a:prstGeom prst="rect">
            <a:avLst/>
          </a:prstGeom>
          <a:noFill/>
        </p:spPr>
        <p:txBody>
          <a:bodyPr wrap="square" lIns="0" tIns="0" rIns="0" bIns="0" rtlCol="0" anchor="t"/>
          <a:lstStyle/>
          <a:p>
            <a:pPr marL="342900" indent="-342900" algn="l">
              <a:lnSpc>
                <a:spcPts val="2550"/>
              </a:lnSpc>
              <a:buSzPct val="100000"/>
              <a:buChar char="•"/>
            </a:pPr>
            <a:r>
              <a:rPr lang="en-US" sz="1600" dirty="0">
                <a:solidFill>
                  <a:srgbClr val="2B3541"/>
                </a:solidFill>
                <a:latin typeface="Funnel Sans" pitchFamily="34" charset="0"/>
                <a:ea typeface="Funnel Sans" pitchFamily="34" charset="-122"/>
                <a:cs typeface="Funnel Sans" pitchFamily="34" charset="-120"/>
              </a:rPr>
              <a:t>Defined population: Kerala, ages 60-75, MMSE 20-26</a:t>
            </a:r>
            <a:endParaRPr lang="en-US" sz="1600" dirty="0"/>
          </a:p>
        </p:txBody>
      </p:sp>
      <p:sp>
        <p:nvSpPr>
          <p:cNvPr id="19" name="Text 17"/>
          <p:cNvSpPr/>
          <p:nvPr/>
        </p:nvSpPr>
        <p:spPr>
          <a:xfrm>
            <a:off x="9820751" y="4173022"/>
            <a:ext cx="3986927" cy="651034"/>
          </a:xfrm>
          <a:prstGeom prst="rect">
            <a:avLst/>
          </a:prstGeom>
          <a:noFill/>
        </p:spPr>
        <p:txBody>
          <a:bodyPr wrap="square" lIns="0" tIns="0" rIns="0" bIns="0" rtlCol="0" anchor="t"/>
          <a:lstStyle/>
          <a:p>
            <a:pPr marL="342900" indent="-342900" algn="l">
              <a:lnSpc>
                <a:spcPts val="2550"/>
              </a:lnSpc>
              <a:buSzPct val="100000"/>
              <a:buChar char="•"/>
            </a:pPr>
            <a:r>
              <a:rPr lang="en-US" sz="1600" dirty="0">
                <a:solidFill>
                  <a:srgbClr val="2B3541"/>
                </a:solidFill>
                <a:latin typeface="Funnel Sans" pitchFamily="34" charset="0"/>
                <a:ea typeface="Funnel Sans" pitchFamily="34" charset="-122"/>
                <a:cs typeface="Funnel Sans" pitchFamily="34" charset="-120"/>
              </a:rPr>
              <a:t>Evidence-based: 30+ peer-reviewed journals, 3 patents</a:t>
            </a:r>
            <a:endParaRPr lang="en-US" sz="1600" dirty="0"/>
          </a:p>
        </p:txBody>
      </p:sp>
      <p:sp>
        <p:nvSpPr>
          <p:cNvPr id="20" name="Text 18"/>
          <p:cNvSpPr/>
          <p:nvPr/>
        </p:nvSpPr>
        <p:spPr>
          <a:xfrm>
            <a:off x="9820751" y="4895255"/>
            <a:ext cx="3986927" cy="651034"/>
          </a:xfrm>
          <a:prstGeom prst="rect">
            <a:avLst/>
          </a:prstGeom>
          <a:noFill/>
        </p:spPr>
        <p:txBody>
          <a:bodyPr wrap="square" lIns="0" tIns="0" rIns="0" bIns="0" rtlCol="0" anchor="t"/>
          <a:lstStyle/>
          <a:p>
            <a:pPr marL="342900" indent="-342900" algn="l">
              <a:lnSpc>
                <a:spcPts val="2550"/>
              </a:lnSpc>
              <a:buSzPct val="100000"/>
              <a:buChar char="•"/>
            </a:pPr>
            <a:r>
              <a:rPr lang="en-US" sz="1600" dirty="0">
                <a:solidFill>
                  <a:srgbClr val="2B3541"/>
                </a:solidFill>
                <a:latin typeface="Funnel Sans" pitchFamily="34" charset="0"/>
                <a:ea typeface="Funnel Sans" pitchFamily="34" charset="-122"/>
                <a:cs typeface="Funnel Sans" pitchFamily="34" charset="-120"/>
              </a:rPr>
              <a:t>Clinically justified AI with proven effect sizes</a:t>
            </a:r>
            <a:endParaRPr lang="en-US" sz="1600" dirty="0"/>
          </a:p>
        </p:txBody>
      </p:sp>
      <p:sp>
        <p:nvSpPr>
          <p:cNvPr id="21" name="Text 19"/>
          <p:cNvSpPr/>
          <p:nvPr/>
        </p:nvSpPr>
        <p:spPr>
          <a:xfrm>
            <a:off x="9820751" y="5617488"/>
            <a:ext cx="3986927" cy="325517"/>
          </a:xfrm>
          <a:prstGeom prst="rect">
            <a:avLst/>
          </a:prstGeom>
          <a:noFill/>
        </p:spPr>
        <p:txBody>
          <a:bodyPr wrap="none" lIns="0" tIns="0" rIns="0" bIns="0" rtlCol="0" anchor="t"/>
          <a:lstStyle/>
          <a:p>
            <a:pPr marL="342900" indent="-342900" algn="l">
              <a:lnSpc>
                <a:spcPts val="2550"/>
              </a:lnSpc>
              <a:buSzPct val="100000"/>
              <a:buChar char="•"/>
            </a:pPr>
            <a:r>
              <a:rPr lang="en-US" sz="1600" dirty="0">
                <a:solidFill>
                  <a:srgbClr val="2B3541"/>
                </a:solidFill>
                <a:latin typeface="Funnel Sans" pitchFamily="34" charset="0"/>
                <a:ea typeface="Funnel Sans" pitchFamily="34" charset="-122"/>
                <a:cs typeface="Funnel Sans" pitchFamily="34" charset="-120"/>
              </a:rPr>
              <a:t>Realistic, prioritized 4-feature MVP</a:t>
            </a:r>
            <a:endParaRPr lang="en-US" sz="1600" dirty="0"/>
          </a:p>
        </p:txBody>
      </p:sp>
      <p:sp>
        <p:nvSpPr>
          <p:cNvPr id="22" name="Text 20"/>
          <p:cNvSpPr/>
          <p:nvPr/>
        </p:nvSpPr>
        <p:spPr>
          <a:xfrm>
            <a:off x="837724" y="6243042"/>
            <a:ext cx="12954952" cy="1302068"/>
          </a:xfrm>
          <a:prstGeom prst="rect">
            <a:avLst/>
          </a:prstGeom>
          <a:noFill/>
        </p:spPr>
        <p:txBody>
          <a:bodyPr wrap="square" lIns="0" tIns="0" rIns="0" bIns="0" rtlCol="0" anchor="t"/>
          <a:lstStyle/>
          <a:p>
            <a:pPr marL="0" indent="0" algn="l">
              <a:lnSpc>
                <a:spcPts val="2550"/>
              </a:lnSpc>
              <a:buNone/>
            </a:pPr>
            <a:r>
              <a:rPr lang="en-US" sz="1600" b="1" dirty="0">
                <a:solidFill>
                  <a:srgbClr val="2B3541"/>
                </a:solidFill>
                <a:latin typeface="Funnel Sans" pitchFamily="34" charset="0"/>
                <a:ea typeface="Funnel Sans" pitchFamily="34" charset="-122"/>
                <a:cs typeface="Funnel Sans" pitchFamily="34" charset="-120"/>
              </a:rPr>
              <a:t>Foundation in Evidence:</a:t>
            </a:r>
            <a:r>
              <a:rPr lang="en-US" sz="1600" dirty="0">
                <a:solidFill>
                  <a:srgbClr val="2B3541"/>
                </a:solidFill>
                <a:latin typeface="Funnel Sans" pitchFamily="34" charset="0"/>
                <a:ea typeface="Funnel Sans" pitchFamily="34" charset="-122"/>
                <a:cs typeface="Funnel Sans" pitchFamily="34" charset="-120"/>
              </a:rPr>
              <a:t> Our revision is grounded in rigorous science. Cochrane 2025 meta-analyses demonstrate effect sizes of 0.76-0.91 for digital reminiscence therapy. Research shows recent memories are earlier and more severely impaired than remote memories (Ribot's law). Microsoft's I-Remember trial confirmed that face recognition assistance was helpful to 85% of dementia patients. This is not speculation—this is clinical evidence translated into technology.</a:t>
            </a:r>
            <a:endParaRPr lang="en-US" sz="1600" dirty="0"/>
          </a:p>
        </p:txBody>
      </p:sp>
      <p:sp>
        <p:nvSpPr>
          <p:cNvPr id="23" name="Rectangles 22"/>
          <p:cNvSpPr/>
          <p:nvPr/>
        </p:nvSpPr>
        <p:spPr>
          <a:xfrm>
            <a:off x="12611735" y="7689850"/>
            <a:ext cx="2025650" cy="504825"/>
          </a:xfrm>
          <a:prstGeom prst="rect">
            <a:avLst/>
          </a:prstGeom>
          <a:solidFill>
            <a:srgbClr val="FAF5E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683062"/>
            <a:ext cx="12253079" cy="598408"/>
          </a:xfrm>
          <a:prstGeom prst="rect">
            <a:avLst/>
          </a:prstGeom>
          <a:noFill/>
        </p:spPr>
        <p:txBody>
          <a:bodyPr wrap="none" lIns="0" tIns="0" rIns="0" bIns="0" rtlCol="0" anchor="t"/>
          <a:lstStyle/>
          <a:p>
            <a:pPr marL="0" indent="0" algn="l">
              <a:lnSpc>
                <a:spcPts val="4700"/>
              </a:lnSpc>
              <a:buNone/>
            </a:pPr>
            <a:r>
              <a:rPr lang="en-US" sz="3750" dirty="0">
                <a:solidFill>
                  <a:srgbClr val="051D3A"/>
                </a:solidFill>
                <a:latin typeface="Funnel Display" pitchFamily="34" charset="0"/>
                <a:ea typeface="Funnel Display" pitchFamily="34" charset="-122"/>
                <a:cs typeface="Funnel Display" pitchFamily="34" charset="-120"/>
              </a:rPr>
              <a:t>Digital Reminiscence Therapy: The Clinical Foundation</a:t>
            </a:r>
            <a:endParaRPr lang="en-US" sz="3750" dirty="0"/>
          </a:p>
        </p:txBody>
      </p:sp>
      <p:sp>
        <p:nvSpPr>
          <p:cNvPr id="3" name="Text 1"/>
          <p:cNvSpPr/>
          <p:nvPr/>
        </p:nvSpPr>
        <p:spPr>
          <a:xfrm>
            <a:off x="837724" y="1688306"/>
            <a:ext cx="12954952" cy="1302068"/>
          </a:xfrm>
          <a:prstGeom prst="rect">
            <a:avLst/>
          </a:prstGeom>
          <a:noFill/>
        </p:spPr>
        <p:txBody>
          <a:bodyPr wrap="square" lIns="0" tIns="0" rIns="0" bIns="0" rtlCol="0" anchor="t"/>
          <a:lstStyle/>
          <a:p>
            <a:pPr marL="0" indent="0" algn="l">
              <a:lnSpc>
                <a:spcPts val="2550"/>
              </a:lnSpc>
              <a:buNone/>
            </a:pPr>
            <a:r>
              <a:rPr lang="en-US" sz="1600" b="1" dirty="0">
                <a:solidFill>
                  <a:srgbClr val="2B3541"/>
                </a:solidFill>
                <a:latin typeface="Funnel Sans" pitchFamily="34" charset="0"/>
                <a:ea typeface="Funnel Sans" pitchFamily="34" charset="-122"/>
                <a:cs typeface="Funnel Sans" pitchFamily="34" charset="-120"/>
              </a:rPr>
              <a:t>Why This Approach Works:</a:t>
            </a:r>
            <a:r>
              <a:rPr lang="en-US" sz="1600" dirty="0">
                <a:solidFill>
                  <a:srgbClr val="2B3541"/>
                </a:solidFill>
                <a:latin typeface="Funnel Sans" pitchFamily="34" charset="0"/>
                <a:ea typeface="Funnel Sans" pitchFamily="34" charset="-122"/>
                <a:cs typeface="Funnel Sans" pitchFamily="34" charset="-120"/>
              </a:rPr>
              <a:t> Randomized controlled trials have consistently shown that structured memory conversations using personal photographs produce meaningful cognitive and emotional improvements. Digital formats prove even more effective than traditional in-person sessions alone. The most powerful therapeutic element is visual cueing—personal photos trigger memory consolidation and emotional engagement far more reliably than abstract conversation.</a:t>
            </a:r>
            <a:endParaRPr lang="en-US" sz="1600" dirty="0"/>
          </a:p>
        </p:txBody>
      </p:sp>
      <p:sp>
        <p:nvSpPr>
          <p:cNvPr id="4" name="Shape 2"/>
          <p:cNvSpPr/>
          <p:nvPr/>
        </p:nvSpPr>
        <p:spPr>
          <a:xfrm>
            <a:off x="837724" y="3219212"/>
            <a:ext cx="4182666" cy="2796302"/>
          </a:xfrm>
          <a:prstGeom prst="roundRect">
            <a:avLst>
              <a:gd name="adj" fmla="val 3056"/>
            </a:avLst>
          </a:prstGeom>
          <a:solidFill>
            <a:srgbClr val="FAF5EB"/>
          </a:solidFill>
          <a:ln w="7620">
            <a:solidFill>
              <a:srgbClr val="D5CDBE"/>
            </a:solidFill>
            <a:prstDash val="solid"/>
          </a:ln>
        </p:spPr>
      </p:sp>
      <p:sp>
        <p:nvSpPr>
          <p:cNvPr id="5" name="Text 3"/>
          <p:cNvSpPr/>
          <p:nvPr/>
        </p:nvSpPr>
        <p:spPr>
          <a:xfrm>
            <a:off x="1048703" y="3430191"/>
            <a:ext cx="2393752" cy="299204"/>
          </a:xfrm>
          <a:prstGeom prst="rect">
            <a:avLst/>
          </a:prstGeom>
          <a:noFill/>
        </p:spPr>
        <p:txBody>
          <a:bodyPr wrap="none" lIns="0" tIns="0" rIns="0" bIns="0" rtlCol="0" anchor="t"/>
          <a:lstStyle/>
          <a:p>
            <a:pPr marL="0" indent="0" algn="l">
              <a:lnSpc>
                <a:spcPts val="2350"/>
              </a:lnSpc>
              <a:buNone/>
            </a:pPr>
            <a:r>
              <a:rPr lang="en-US" sz="1850" dirty="0">
                <a:solidFill>
                  <a:srgbClr val="2B3541"/>
                </a:solidFill>
                <a:latin typeface="Funnel Display" pitchFamily="34" charset="0"/>
                <a:ea typeface="Funnel Display" pitchFamily="34" charset="-122"/>
                <a:cs typeface="Funnel Display" pitchFamily="34" charset="-120"/>
              </a:rPr>
              <a:t>Core Mechanism</a:t>
            </a:r>
            <a:endParaRPr lang="en-US" sz="1850" dirty="0"/>
          </a:p>
        </p:txBody>
      </p:sp>
      <p:sp>
        <p:nvSpPr>
          <p:cNvPr id="6" name="Text 4"/>
          <p:cNvSpPr/>
          <p:nvPr/>
        </p:nvSpPr>
        <p:spPr>
          <a:xfrm>
            <a:off x="1048703" y="3851434"/>
            <a:ext cx="3760708" cy="1302068"/>
          </a:xfrm>
          <a:prstGeom prst="rect">
            <a:avLst/>
          </a:prstGeom>
          <a:noFill/>
        </p:spPr>
        <p:txBody>
          <a:bodyPr wrap="square" lIns="0" tIns="0" rIns="0" bIns="0" rtlCol="0" anchor="t"/>
          <a:lstStyle/>
          <a:p>
            <a:pPr marL="0" indent="0" algn="l">
              <a:lnSpc>
                <a:spcPts val="2550"/>
              </a:lnSpc>
              <a:buNone/>
            </a:pPr>
            <a:r>
              <a:rPr lang="en-US" sz="1600" dirty="0">
                <a:solidFill>
                  <a:srgbClr val="2B3541"/>
                </a:solidFill>
                <a:latin typeface="Funnel Sans" pitchFamily="34" charset="0"/>
                <a:ea typeface="Funnel Sans" pitchFamily="34" charset="-122"/>
                <a:cs typeface="Funnel Sans" pitchFamily="34" charset="-120"/>
              </a:rPr>
              <a:t>Structured conversations using personal visual cues enhance episodic memory recall and strengthen autobiographical continuity.</a:t>
            </a:r>
            <a:endParaRPr lang="en-US" sz="1600" dirty="0"/>
          </a:p>
        </p:txBody>
      </p:sp>
      <p:sp>
        <p:nvSpPr>
          <p:cNvPr id="7" name="Shape 5"/>
          <p:cNvSpPr/>
          <p:nvPr/>
        </p:nvSpPr>
        <p:spPr>
          <a:xfrm>
            <a:off x="5223748" y="3219212"/>
            <a:ext cx="4182785" cy="2796302"/>
          </a:xfrm>
          <a:prstGeom prst="roundRect">
            <a:avLst>
              <a:gd name="adj" fmla="val 3056"/>
            </a:avLst>
          </a:prstGeom>
          <a:solidFill>
            <a:srgbClr val="FAF5EB"/>
          </a:solidFill>
          <a:ln w="7620">
            <a:solidFill>
              <a:srgbClr val="D5CDBE"/>
            </a:solidFill>
            <a:prstDash val="solid"/>
          </a:ln>
        </p:spPr>
      </p:sp>
      <p:sp>
        <p:nvSpPr>
          <p:cNvPr id="8" name="Text 6"/>
          <p:cNvSpPr/>
          <p:nvPr/>
        </p:nvSpPr>
        <p:spPr>
          <a:xfrm>
            <a:off x="5434727" y="3430191"/>
            <a:ext cx="2393752" cy="299204"/>
          </a:xfrm>
          <a:prstGeom prst="rect">
            <a:avLst/>
          </a:prstGeom>
          <a:noFill/>
        </p:spPr>
        <p:txBody>
          <a:bodyPr wrap="none" lIns="0" tIns="0" rIns="0" bIns="0" rtlCol="0" anchor="t"/>
          <a:lstStyle/>
          <a:p>
            <a:pPr marL="0" indent="0" algn="l">
              <a:lnSpc>
                <a:spcPts val="2350"/>
              </a:lnSpc>
              <a:buNone/>
            </a:pPr>
            <a:r>
              <a:rPr lang="en-US" sz="1850" dirty="0">
                <a:solidFill>
                  <a:srgbClr val="2B3541"/>
                </a:solidFill>
                <a:latin typeface="Funnel Display" pitchFamily="34" charset="0"/>
                <a:ea typeface="Funnel Display" pitchFamily="34" charset="-122"/>
                <a:cs typeface="Funnel Display" pitchFamily="34" charset="-120"/>
              </a:rPr>
              <a:t>Optimal Delivery</a:t>
            </a:r>
            <a:endParaRPr lang="en-US" sz="1850" dirty="0"/>
          </a:p>
        </p:txBody>
      </p:sp>
      <p:sp>
        <p:nvSpPr>
          <p:cNvPr id="9" name="Text 7"/>
          <p:cNvSpPr/>
          <p:nvPr/>
        </p:nvSpPr>
        <p:spPr>
          <a:xfrm>
            <a:off x="5434727" y="3851434"/>
            <a:ext cx="3760827" cy="1302068"/>
          </a:xfrm>
          <a:prstGeom prst="rect">
            <a:avLst/>
          </a:prstGeom>
          <a:noFill/>
        </p:spPr>
        <p:txBody>
          <a:bodyPr wrap="square" lIns="0" tIns="0" rIns="0" bIns="0" rtlCol="0" anchor="t"/>
          <a:lstStyle/>
          <a:p>
            <a:pPr marL="0" indent="0" algn="l">
              <a:lnSpc>
                <a:spcPts val="2550"/>
              </a:lnSpc>
              <a:buNone/>
            </a:pPr>
            <a:r>
              <a:rPr lang="en-US" sz="1600" dirty="0">
                <a:solidFill>
                  <a:srgbClr val="2B3541"/>
                </a:solidFill>
                <a:latin typeface="Funnel Sans" pitchFamily="34" charset="0"/>
                <a:ea typeface="Funnel Sans" pitchFamily="34" charset="-122"/>
                <a:cs typeface="Funnel Sans" pitchFamily="34" charset="-120"/>
              </a:rPr>
              <a:t>Two sessions weekly, 20-30 minutes each, with template-based prompts to guide conversation flow and reduce caregiver anxiety.</a:t>
            </a:r>
            <a:endParaRPr lang="en-US" sz="1600" dirty="0"/>
          </a:p>
        </p:txBody>
      </p:sp>
      <p:sp>
        <p:nvSpPr>
          <p:cNvPr id="10" name="Shape 8"/>
          <p:cNvSpPr/>
          <p:nvPr/>
        </p:nvSpPr>
        <p:spPr>
          <a:xfrm>
            <a:off x="9609892" y="3219212"/>
            <a:ext cx="4182785" cy="2796302"/>
          </a:xfrm>
          <a:prstGeom prst="roundRect">
            <a:avLst>
              <a:gd name="adj" fmla="val 3056"/>
            </a:avLst>
          </a:prstGeom>
          <a:solidFill>
            <a:srgbClr val="FAF5EB"/>
          </a:solidFill>
          <a:ln w="7620">
            <a:solidFill>
              <a:srgbClr val="D5CDBE"/>
            </a:solidFill>
            <a:prstDash val="solid"/>
          </a:ln>
        </p:spPr>
      </p:sp>
      <p:sp>
        <p:nvSpPr>
          <p:cNvPr id="11" name="Text 9"/>
          <p:cNvSpPr/>
          <p:nvPr/>
        </p:nvSpPr>
        <p:spPr>
          <a:xfrm>
            <a:off x="9820870" y="3430191"/>
            <a:ext cx="2393752" cy="299204"/>
          </a:xfrm>
          <a:prstGeom prst="rect">
            <a:avLst/>
          </a:prstGeom>
          <a:noFill/>
        </p:spPr>
        <p:txBody>
          <a:bodyPr wrap="none" lIns="0" tIns="0" rIns="0" bIns="0" rtlCol="0" anchor="t"/>
          <a:lstStyle/>
          <a:p>
            <a:pPr marL="0" indent="0" algn="l">
              <a:lnSpc>
                <a:spcPts val="2350"/>
              </a:lnSpc>
              <a:buNone/>
            </a:pPr>
            <a:r>
              <a:rPr lang="en-US" sz="1850" dirty="0">
                <a:solidFill>
                  <a:srgbClr val="2B3541"/>
                </a:solidFill>
                <a:latin typeface="Funnel Display" pitchFamily="34" charset="0"/>
                <a:ea typeface="Funnel Display" pitchFamily="34" charset="-122"/>
                <a:cs typeface="Funnel Display" pitchFamily="34" charset="-120"/>
              </a:rPr>
              <a:t>Memora Innovation</a:t>
            </a:r>
            <a:endParaRPr lang="en-US" sz="1850" dirty="0"/>
          </a:p>
        </p:txBody>
      </p:sp>
      <p:sp>
        <p:nvSpPr>
          <p:cNvPr id="12" name="Text 10"/>
          <p:cNvSpPr/>
          <p:nvPr/>
        </p:nvSpPr>
        <p:spPr>
          <a:xfrm>
            <a:off x="9820870" y="3851434"/>
            <a:ext cx="3760827" cy="1953101"/>
          </a:xfrm>
          <a:prstGeom prst="rect">
            <a:avLst/>
          </a:prstGeom>
          <a:noFill/>
        </p:spPr>
        <p:txBody>
          <a:bodyPr wrap="square" lIns="0" tIns="0" rIns="0" bIns="0" rtlCol="0" anchor="t"/>
          <a:lstStyle/>
          <a:p>
            <a:pPr marL="0" indent="0" algn="l">
              <a:lnSpc>
                <a:spcPts val="2550"/>
              </a:lnSpc>
              <a:buNone/>
            </a:pPr>
            <a:r>
              <a:rPr lang="en-US" sz="1600" dirty="0">
                <a:solidFill>
                  <a:srgbClr val="2B3541"/>
                </a:solidFill>
                <a:latin typeface="Funnel Sans" pitchFamily="34" charset="0"/>
                <a:ea typeface="Funnel Sans" pitchFamily="34" charset="-122"/>
                <a:cs typeface="Funnel Sans" pitchFamily="34" charset="-120"/>
              </a:rPr>
              <a:t>We focus specifically on recent memories (1-5 years)—the therapeutic gap. While traditional reminiscence therapy emphasizes childhood nostalgia, our approach maintains contemporary identity and social engagement.</a:t>
            </a:r>
            <a:endParaRPr lang="en-US" sz="1600" dirty="0"/>
          </a:p>
        </p:txBody>
      </p:sp>
      <p:sp>
        <p:nvSpPr>
          <p:cNvPr id="13" name="Text 11"/>
          <p:cNvSpPr/>
          <p:nvPr/>
        </p:nvSpPr>
        <p:spPr>
          <a:xfrm>
            <a:off x="837724" y="6244352"/>
            <a:ext cx="12954952" cy="1302068"/>
          </a:xfrm>
          <a:prstGeom prst="rect">
            <a:avLst/>
          </a:prstGeom>
          <a:noFill/>
        </p:spPr>
        <p:txBody>
          <a:bodyPr wrap="square" lIns="0" tIns="0" rIns="0" bIns="0" rtlCol="0" anchor="t"/>
          <a:lstStyle/>
          <a:p>
            <a:pPr marL="0" indent="0" algn="l">
              <a:lnSpc>
                <a:spcPts val="2550"/>
              </a:lnSpc>
              <a:buNone/>
            </a:pPr>
            <a:r>
              <a:rPr lang="en-US" sz="1600" b="1" dirty="0">
                <a:solidFill>
                  <a:srgbClr val="2B3541"/>
                </a:solidFill>
                <a:latin typeface="Funnel Sans" pitchFamily="34" charset="0"/>
                <a:ea typeface="Funnel Sans" pitchFamily="34" charset="-122"/>
                <a:cs typeface="Funnel Sans" pitchFamily="34" charset="-120"/>
              </a:rPr>
              <a:t>Clinical Significance:</a:t>
            </a:r>
            <a:r>
              <a:rPr lang="en-US" sz="1600" dirty="0">
                <a:solidFill>
                  <a:srgbClr val="2B3541"/>
                </a:solidFill>
                <a:latin typeface="Funnel Sans" pitchFamily="34" charset="0"/>
                <a:ea typeface="Funnel Sans" pitchFamily="34" charset="-122"/>
                <a:cs typeface="Funnel Sans" pitchFamily="34" charset="-120"/>
              </a:rPr>
              <a:t> </a:t>
            </a:r>
            <a:r>
              <a:rPr lang="en-US" sz="1600" b="1" dirty="0">
                <a:solidFill>
                  <a:srgbClr val="2B3541"/>
                </a:solidFill>
                <a:latin typeface="Funnel Sans" pitchFamily="34" charset="0"/>
                <a:ea typeface="Funnel Sans" pitchFamily="34" charset="-122"/>
                <a:cs typeface="Funnel Sans" pitchFamily="34" charset="-120"/>
              </a:rPr>
              <a:t>Episodic memory</a:t>
            </a:r>
            <a:r>
              <a:rPr lang="en-US" sz="1600" dirty="0">
                <a:solidFill>
                  <a:srgbClr val="2B3541"/>
                </a:solidFill>
                <a:latin typeface="Funnel Sans" pitchFamily="34" charset="0"/>
                <a:ea typeface="Funnel Sans" pitchFamily="34" charset="-122"/>
                <a:cs typeface="Funnel Sans" pitchFamily="34" charset="-120"/>
              </a:rPr>
              <a:t> is the earliest cognitive domain affected in Alzheimer's disease. </a:t>
            </a:r>
            <a:r>
              <a:rPr lang="en-US" sz="1600" b="1" dirty="0">
                <a:solidFill>
                  <a:srgbClr val="2B3541"/>
                </a:solidFill>
                <a:latin typeface="Funnel Sans" pitchFamily="34" charset="0"/>
                <a:ea typeface="Funnel Sans" pitchFamily="34" charset="-122"/>
                <a:cs typeface="Funnel Sans" pitchFamily="34" charset="-120"/>
              </a:rPr>
              <a:t>Recent memories are most vulnerable</a:t>
            </a:r>
            <a:r>
              <a:rPr lang="en-US" sz="1600" dirty="0">
                <a:solidFill>
                  <a:srgbClr val="2B3541"/>
                </a:solidFill>
                <a:latin typeface="Funnel Sans" pitchFamily="34" charset="0"/>
                <a:ea typeface="Funnel Sans" pitchFamily="34" charset="-122"/>
                <a:cs typeface="Funnel Sans" pitchFamily="34" charset="-120"/>
              </a:rPr>
              <a:t>. By targeting this specific impairment with structured digital support during the early-stage window </a:t>
            </a:r>
            <a:r>
              <a:rPr lang="en-US" sz="1600" b="1" dirty="0">
                <a:solidFill>
                  <a:srgbClr val="2B3541"/>
                </a:solidFill>
                <a:latin typeface="Funnel Sans" pitchFamily="34" charset="0"/>
                <a:ea typeface="Funnel Sans" pitchFamily="34" charset="-122"/>
                <a:cs typeface="Funnel Sans" pitchFamily="34" charset="-120"/>
              </a:rPr>
              <a:t>(MMSE 20-26)</a:t>
            </a:r>
            <a:r>
              <a:rPr lang="en-US" sz="1600" dirty="0">
                <a:solidFill>
                  <a:srgbClr val="2B3541"/>
                </a:solidFill>
                <a:latin typeface="Funnel Sans" pitchFamily="34" charset="0"/>
                <a:ea typeface="Funnel Sans" pitchFamily="34" charset="-122"/>
                <a:cs typeface="Funnel Sans" pitchFamily="34" charset="-120"/>
              </a:rPr>
              <a:t>, we intervene at the point of </a:t>
            </a:r>
            <a:r>
              <a:rPr lang="en-US" sz="1600" b="1" dirty="0">
                <a:solidFill>
                  <a:srgbClr val="2B3541"/>
                </a:solidFill>
                <a:latin typeface="Funnel Sans" pitchFamily="34" charset="0"/>
                <a:ea typeface="Funnel Sans" pitchFamily="34" charset="-122"/>
                <a:cs typeface="Funnel Sans" pitchFamily="34" charset="-120"/>
              </a:rPr>
              <a:t>maximum therapeutic effect</a:t>
            </a:r>
            <a:r>
              <a:rPr lang="en-US" sz="1600" dirty="0">
                <a:solidFill>
                  <a:srgbClr val="2B3541"/>
                </a:solidFill>
                <a:latin typeface="Funnel Sans" pitchFamily="34" charset="0"/>
                <a:ea typeface="Funnel Sans" pitchFamily="34" charset="-122"/>
                <a:cs typeface="Funnel Sans" pitchFamily="34" charset="-120"/>
              </a:rPr>
              <a:t>. Furthermore, </a:t>
            </a:r>
            <a:r>
              <a:rPr lang="en-US" sz="1600" b="1" dirty="0">
                <a:solidFill>
                  <a:srgbClr val="2B3541"/>
                </a:solidFill>
                <a:latin typeface="Funnel Sans" pitchFamily="34" charset="0"/>
                <a:ea typeface="Funnel Sans" pitchFamily="34" charset="-122"/>
                <a:cs typeface="Funnel Sans" pitchFamily="34" charset="-120"/>
              </a:rPr>
              <a:t>caregiver-centered design</a:t>
            </a:r>
            <a:r>
              <a:rPr lang="en-US" sz="1600" dirty="0">
                <a:solidFill>
                  <a:srgbClr val="2B3541"/>
                </a:solidFill>
                <a:latin typeface="Funnel Sans" pitchFamily="34" charset="0"/>
                <a:ea typeface="Funnel Sans" pitchFamily="34" charset="-122"/>
                <a:cs typeface="Funnel Sans" pitchFamily="34" charset="-120"/>
              </a:rPr>
              <a:t>—with structured prompts and mood tracking—directly addresses the documented caregiver depression and burden affecting 56% of dementia care costs in India.</a:t>
            </a:r>
            <a:endParaRPr lang="en-US" sz="1600" dirty="0"/>
          </a:p>
        </p:txBody>
      </p:sp>
      <p:sp>
        <p:nvSpPr>
          <p:cNvPr id="14" name="Rectangles 13"/>
          <p:cNvSpPr/>
          <p:nvPr/>
        </p:nvSpPr>
        <p:spPr>
          <a:xfrm>
            <a:off x="12611735" y="7689850"/>
            <a:ext cx="2025650" cy="504825"/>
          </a:xfrm>
          <a:prstGeom prst="rect">
            <a:avLst/>
          </a:prstGeom>
          <a:solidFill>
            <a:srgbClr val="FAF5E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700093"/>
            <a:ext cx="8389025" cy="563285"/>
          </a:xfrm>
          <a:prstGeom prst="rect">
            <a:avLst/>
          </a:prstGeom>
          <a:noFill/>
        </p:spPr>
        <p:txBody>
          <a:bodyPr wrap="none" lIns="0" tIns="0" rIns="0" bIns="0" rtlCol="0" anchor="t"/>
          <a:lstStyle/>
          <a:p>
            <a:pPr marL="0" indent="0" algn="l">
              <a:lnSpc>
                <a:spcPts val="4400"/>
              </a:lnSpc>
              <a:buNone/>
            </a:pPr>
            <a:r>
              <a:rPr lang="en-US" sz="3500" dirty="0">
                <a:solidFill>
                  <a:srgbClr val="051D3A"/>
                </a:solidFill>
                <a:latin typeface="Funnel Display" pitchFamily="34" charset="0"/>
                <a:ea typeface="Funnel Display" pitchFamily="34" charset="-122"/>
                <a:cs typeface="Funnel Display" pitchFamily="34" charset="-120"/>
              </a:rPr>
              <a:t>Our Strategy: Specific, Focused, Proven</a:t>
            </a:r>
            <a:endParaRPr lang="en-US" sz="3500" dirty="0"/>
          </a:p>
        </p:txBody>
      </p:sp>
      <p:sp>
        <p:nvSpPr>
          <p:cNvPr id="3" name="Text 1"/>
          <p:cNvSpPr/>
          <p:nvPr/>
        </p:nvSpPr>
        <p:spPr>
          <a:xfrm>
            <a:off x="837724" y="2622352"/>
            <a:ext cx="12954952" cy="383024"/>
          </a:xfrm>
          <a:prstGeom prst="rect">
            <a:avLst/>
          </a:prstGeom>
          <a:noFill/>
        </p:spPr>
        <p:txBody>
          <a:bodyPr wrap="non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Three intentional choices that make this solvable:</a:t>
            </a:r>
            <a:endParaRPr lang="en-US" sz="1850" dirty="0"/>
          </a:p>
        </p:txBody>
      </p:sp>
      <p:sp>
        <p:nvSpPr>
          <p:cNvPr id="4" name="Shape 2"/>
          <p:cNvSpPr/>
          <p:nvPr/>
        </p:nvSpPr>
        <p:spPr>
          <a:xfrm>
            <a:off x="837724" y="3633549"/>
            <a:ext cx="4158734" cy="2895838"/>
          </a:xfrm>
          <a:prstGeom prst="roundRect">
            <a:avLst>
              <a:gd name="adj" fmla="val 5052"/>
            </a:avLst>
          </a:prstGeom>
          <a:solidFill>
            <a:srgbClr val="FAF5EB"/>
          </a:solidFill>
        </p:spPr>
      </p:sp>
      <p:sp>
        <p:nvSpPr>
          <p:cNvPr id="5" name="Shape 3"/>
          <p:cNvSpPr/>
          <p:nvPr/>
        </p:nvSpPr>
        <p:spPr>
          <a:xfrm>
            <a:off x="837724" y="3603069"/>
            <a:ext cx="4158734" cy="121920"/>
          </a:xfrm>
          <a:prstGeom prst="roundRect">
            <a:avLst>
              <a:gd name="adj" fmla="val 82464"/>
            </a:avLst>
          </a:prstGeom>
          <a:solidFill>
            <a:srgbClr val="3371A5"/>
          </a:solidFill>
        </p:spPr>
      </p:sp>
      <p:sp>
        <p:nvSpPr>
          <p:cNvPr id="6" name="Shape 4"/>
          <p:cNvSpPr/>
          <p:nvPr/>
        </p:nvSpPr>
        <p:spPr>
          <a:xfrm>
            <a:off x="2557998" y="3274576"/>
            <a:ext cx="718066" cy="718066"/>
          </a:xfrm>
          <a:prstGeom prst="roundRect">
            <a:avLst>
              <a:gd name="adj" fmla="val 127342"/>
            </a:avLst>
          </a:prstGeom>
          <a:solidFill>
            <a:srgbClr val="3371A5"/>
          </a:solidFill>
        </p:spPr>
      </p:sp>
      <p:sp>
        <p:nvSpPr>
          <p:cNvPr id="7" name="Text 5"/>
          <p:cNvSpPr/>
          <p:nvPr/>
        </p:nvSpPr>
        <p:spPr>
          <a:xfrm>
            <a:off x="2773382" y="3454122"/>
            <a:ext cx="287179" cy="358973"/>
          </a:xfrm>
          <a:prstGeom prst="rect">
            <a:avLst/>
          </a:prstGeom>
          <a:noFill/>
        </p:spPr>
        <p:txBody>
          <a:bodyPr wrap="none" lIns="0" tIns="0" rIns="0" bIns="0" rtlCol="0" anchor="t"/>
          <a:lstStyle/>
          <a:p>
            <a:pPr marL="0" indent="0" algn="l">
              <a:lnSpc>
                <a:spcPts val="3600"/>
              </a:lnSpc>
              <a:buNone/>
            </a:pPr>
            <a:r>
              <a:rPr lang="en-US" sz="2250" dirty="0">
                <a:solidFill>
                  <a:srgbClr val="FFFFFF"/>
                </a:solidFill>
                <a:latin typeface="Funnel Display" pitchFamily="34" charset="0"/>
                <a:ea typeface="Funnel Display" pitchFamily="34" charset="-122"/>
                <a:cs typeface="Funnel Display" pitchFamily="34" charset="-120"/>
              </a:rPr>
              <a:t>1</a:t>
            </a:r>
            <a:endParaRPr lang="en-US" sz="2250" dirty="0"/>
          </a:p>
        </p:txBody>
      </p:sp>
      <p:sp>
        <p:nvSpPr>
          <p:cNvPr id="8" name="Text 6"/>
          <p:cNvSpPr/>
          <p:nvPr/>
        </p:nvSpPr>
        <p:spPr>
          <a:xfrm>
            <a:off x="1107519" y="4231958"/>
            <a:ext cx="3020616" cy="351949"/>
          </a:xfrm>
          <a:prstGeom prst="rect">
            <a:avLst/>
          </a:prstGeom>
          <a:noFill/>
        </p:spPr>
        <p:txBody>
          <a:bodyPr wrap="none" lIns="0" tIns="0" rIns="0" bIns="0" rtlCol="0" anchor="t"/>
          <a:lstStyle/>
          <a:p>
            <a:pPr marL="0" indent="0" algn="l">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Focus on One Problem</a:t>
            </a:r>
            <a:endParaRPr lang="en-US" sz="2200" dirty="0"/>
          </a:p>
        </p:txBody>
      </p:sp>
      <p:sp>
        <p:nvSpPr>
          <p:cNvPr id="9" name="Text 7"/>
          <p:cNvSpPr/>
          <p:nvPr/>
        </p:nvSpPr>
        <p:spPr>
          <a:xfrm>
            <a:off x="1107519" y="4727496"/>
            <a:ext cx="3619143" cy="1149072"/>
          </a:xfrm>
          <a:prstGeom prst="rect">
            <a:avLst/>
          </a:prstGeom>
          <a:noFill/>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Recent life memories only (1–5 years old), not all memory types or dementia symptoms</a:t>
            </a:r>
            <a:endParaRPr lang="en-US" sz="1850" dirty="0"/>
          </a:p>
        </p:txBody>
      </p:sp>
      <p:sp>
        <p:nvSpPr>
          <p:cNvPr id="10" name="Shape 8"/>
          <p:cNvSpPr/>
          <p:nvPr/>
        </p:nvSpPr>
        <p:spPr>
          <a:xfrm>
            <a:off x="5235773" y="3633549"/>
            <a:ext cx="4158734" cy="2895838"/>
          </a:xfrm>
          <a:prstGeom prst="roundRect">
            <a:avLst>
              <a:gd name="adj" fmla="val 5052"/>
            </a:avLst>
          </a:prstGeom>
          <a:solidFill>
            <a:srgbClr val="FAF5EB"/>
          </a:solidFill>
        </p:spPr>
      </p:sp>
      <p:sp>
        <p:nvSpPr>
          <p:cNvPr id="11" name="Shape 9"/>
          <p:cNvSpPr/>
          <p:nvPr/>
        </p:nvSpPr>
        <p:spPr>
          <a:xfrm>
            <a:off x="5235773" y="3603069"/>
            <a:ext cx="4158734" cy="121920"/>
          </a:xfrm>
          <a:prstGeom prst="roundRect">
            <a:avLst>
              <a:gd name="adj" fmla="val 82464"/>
            </a:avLst>
          </a:prstGeom>
          <a:solidFill>
            <a:srgbClr val="3371A5"/>
          </a:solidFill>
        </p:spPr>
      </p:sp>
      <p:sp>
        <p:nvSpPr>
          <p:cNvPr id="12" name="Shape 10"/>
          <p:cNvSpPr/>
          <p:nvPr/>
        </p:nvSpPr>
        <p:spPr>
          <a:xfrm>
            <a:off x="6956048" y="3274576"/>
            <a:ext cx="718066" cy="718066"/>
          </a:xfrm>
          <a:prstGeom prst="roundRect">
            <a:avLst>
              <a:gd name="adj" fmla="val 127342"/>
            </a:avLst>
          </a:prstGeom>
          <a:solidFill>
            <a:srgbClr val="3371A5"/>
          </a:solidFill>
        </p:spPr>
      </p:sp>
      <p:sp>
        <p:nvSpPr>
          <p:cNvPr id="13" name="Text 11"/>
          <p:cNvSpPr/>
          <p:nvPr/>
        </p:nvSpPr>
        <p:spPr>
          <a:xfrm>
            <a:off x="7171432" y="3454122"/>
            <a:ext cx="287179" cy="358973"/>
          </a:xfrm>
          <a:prstGeom prst="rect">
            <a:avLst/>
          </a:prstGeom>
          <a:noFill/>
        </p:spPr>
        <p:txBody>
          <a:bodyPr wrap="none" lIns="0" tIns="0" rIns="0" bIns="0" rtlCol="0" anchor="t"/>
          <a:lstStyle/>
          <a:p>
            <a:pPr marL="0" indent="0" algn="l">
              <a:lnSpc>
                <a:spcPts val="3600"/>
              </a:lnSpc>
              <a:buNone/>
            </a:pPr>
            <a:r>
              <a:rPr lang="en-US" sz="2250" dirty="0">
                <a:solidFill>
                  <a:srgbClr val="FFFFFF"/>
                </a:solidFill>
                <a:latin typeface="Funnel Display" pitchFamily="34" charset="0"/>
                <a:ea typeface="Funnel Display" pitchFamily="34" charset="-122"/>
                <a:cs typeface="Funnel Display" pitchFamily="34" charset="-120"/>
              </a:rPr>
              <a:t>2</a:t>
            </a:r>
            <a:endParaRPr lang="en-US" sz="2250" dirty="0"/>
          </a:p>
        </p:txBody>
      </p:sp>
      <p:sp>
        <p:nvSpPr>
          <p:cNvPr id="14" name="Text 12"/>
          <p:cNvSpPr/>
          <p:nvPr/>
        </p:nvSpPr>
        <p:spPr>
          <a:xfrm>
            <a:off x="5505569" y="4231958"/>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Target Right Patients</a:t>
            </a:r>
            <a:endParaRPr lang="en-US" sz="2200" dirty="0"/>
          </a:p>
        </p:txBody>
      </p:sp>
      <p:sp>
        <p:nvSpPr>
          <p:cNvPr id="15" name="Text 13"/>
          <p:cNvSpPr/>
          <p:nvPr/>
        </p:nvSpPr>
        <p:spPr>
          <a:xfrm>
            <a:off x="5505569" y="4727496"/>
            <a:ext cx="3619143" cy="1149072"/>
          </a:xfrm>
          <a:prstGeom prst="rect">
            <a:avLst/>
          </a:prstGeom>
          <a:noFill/>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Ages 60–75, early-stage disease, living at home in Kerala with active family caregivers</a:t>
            </a:r>
            <a:endParaRPr lang="en-US" sz="1850" dirty="0"/>
          </a:p>
        </p:txBody>
      </p:sp>
      <p:sp>
        <p:nvSpPr>
          <p:cNvPr id="16" name="Shape 14"/>
          <p:cNvSpPr/>
          <p:nvPr/>
        </p:nvSpPr>
        <p:spPr>
          <a:xfrm>
            <a:off x="9633823" y="3633549"/>
            <a:ext cx="4158853" cy="2895838"/>
          </a:xfrm>
          <a:prstGeom prst="roundRect">
            <a:avLst>
              <a:gd name="adj" fmla="val 5052"/>
            </a:avLst>
          </a:prstGeom>
          <a:solidFill>
            <a:srgbClr val="FAF5EB"/>
          </a:solidFill>
        </p:spPr>
      </p:sp>
      <p:sp>
        <p:nvSpPr>
          <p:cNvPr id="17" name="Shape 15"/>
          <p:cNvSpPr/>
          <p:nvPr/>
        </p:nvSpPr>
        <p:spPr>
          <a:xfrm>
            <a:off x="9633823" y="3603069"/>
            <a:ext cx="4158853" cy="121920"/>
          </a:xfrm>
          <a:prstGeom prst="roundRect">
            <a:avLst>
              <a:gd name="adj" fmla="val 82464"/>
            </a:avLst>
          </a:prstGeom>
          <a:solidFill>
            <a:srgbClr val="3371A5"/>
          </a:solidFill>
        </p:spPr>
      </p:sp>
      <p:sp>
        <p:nvSpPr>
          <p:cNvPr id="18" name="Shape 16"/>
          <p:cNvSpPr/>
          <p:nvPr/>
        </p:nvSpPr>
        <p:spPr>
          <a:xfrm>
            <a:off x="11354217" y="3274576"/>
            <a:ext cx="718066" cy="718066"/>
          </a:xfrm>
          <a:prstGeom prst="roundRect">
            <a:avLst>
              <a:gd name="adj" fmla="val 127342"/>
            </a:avLst>
          </a:prstGeom>
          <a:solidFill>
            <a:srgbClr val="3371A5"/>
          </a:solidFill>
        </p:spPr>
      </p:sp>
      <p:sp>
        <p:nvSpPr>
          <p:cNvPr id="19" name="Text 17"/>
          <p:cNvSpPr/>
          <p:nvPr/>
        </p:nvSpPr>
        <p:spPr>
          <a:xfrm>
            <a:off x="11569601" y="3454122"/>
            <a:ext cx="287179" cy="358973"/>
          </a:xfrm>
          <a:prstGeom prst="rect">
            <a:avLst/>
          </a:prstGeom>
          <a:noFill/>
        </p:spPr>
        <p:txBody>
          <a:bodyPr wrap="none" lIns="0" tIns="0" rIns="0" bIns="0" rtlCol="0" anchor="t"/>
          <a:lstStyle/>
          <a:p>
            <a:pPr marL="0" indent="0" algn="l">
              <a:lnSpc>
                <a:spcPts val="3600"/>
              </a:lnSpc>
              <a:buNone/>
            </a:pPr>
            <a:r>
              <a:rPr lang="en-US" sz="2250" dirty="0">
                <a:solidFill>
                  <a:srgbClr val="FFFFFF"/>
                </a:solidFill>
                <a:latin typeface="Funnel Display" pitchFamily="34" charset="0"/>
                <a:ea typeface="Funnel Display" pitchFamily="34" charset="-122"/>
                <a:cs typeface="Funnel Display" pitchFamily="34" charset="-120"/>
              </a:rPr>
              <a:t>3</a:t>
            </a:r>
            <a:endParaRPr lang="en-US" sz="2250" dirty="0"/>
          </a:p>
        </p:txBody>
      </p:sp>
      <p:sp>
        <p:nvSpPr>
          <p:cNvPr id="20" name="Text 18"/>
          <p:cNvSpPr/>
          <p:nvPr/>
        </p:nvSpPr>
        <p:spPr>
          <a:xfrm>
            <a:off x="9903619" y="4231958"/>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Use Proven Therapy</a:t>
            </a:r>
            <a:endParaRPr lang="en-US" sz="2200" dirty="0"/>
          </a:p>
        </p:txBody>
      </p:sp>
      <p:sp>
        <p:nvSpPr>
          <p:cNvPr id="21" name="Text 19"/>
          <p:cNvSpPr/>
          <p:nvPr/>
        </p:nvSpPr>
        <p:spPr>
          <a:xfrm>
            <a:off x="9903619" y="4727496"/>
            <a:ext cx="3619262" cy="1532096"/>
          </a:xfrm>
          <a:prstGeom prst="rect">
            <a:avLst/>
          </a:prstGeom>
          <a:noFill/>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Reminiscence therapy (80%+ effectiveness in 25+ studies), delivered digitally with caregiver guidance</a:t>
            </a:r>
            <a:endParaRPr lang="en-US" sz="1850" dirty="0"/>
          </a:p>
        </p:txBody>
      </p:sp>
      <p:sp>
        <p:nvSpPr>
          <p:cNvPr id="22" name="Rectangles 21"/>
          <p:cNvSpPr/>
          <p:nvPr/>
        </p:nvSpPr>
        <p:spPr>
          <a:xfrm>
            <a:off x="12611735" y="7689850"/>
            <a:ext cx="2025650" cy="504825"/>
          </a:xfrm>
          <a:prstGeom prst="rect">
            <a:avLst/>
          </a:prstGeom>
          <a:solidFill>
            <a:srgbClr val="FAF5E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4628" y="655796"/>
            <a:ext cx="7897892" cy="505063"/>
          </a:xfrm>
          <a:prstGeom prst="rect">
            <a:avLst/>
          </a:prstGeom>
          <a:noFill/>
        </p:spPr>
        <p:txBody>
          <a:bodyPr wrap="none" lIns="0" tIns="0" rIns="0" bIns="0" rtlCol="0" anchor="t"/>
          <a:lstStyle/>
          <a:p>
            <a:pPr marL="0" indent="0" algn="l">
              <a:lnSpc>
                <a:spcPts val="3950"/>
              </a:lnSpc>
              <a:buNone/>
            </a:pPr>
            <a:r>
              <a:rPr lang="en-US" sz="3150" dirty="0">
                <a:solidFill>
                  <a:srgbClr val="051D3A"/>
                </a:solidFill>
                <a:latin typeface="Funnel Display" pitchFamily="34" charset="0"/>
                <a:ea typeface="Funnel Display" pitchFamily="34" charset="-122"/>
                <a:cs typeface="Funnel Display" pitchFamily="34" charset="-120"/>
              </a:rPr>
              <a:t>Feature 1: Life Photos, Organized by Time</a:t>
            </a:r>
            <a:endParaRPr lang="en-US" sz="3150" dirty="0"/>
          </a:p>
        </p:txBody>
      </p:sp>
      <p:sp>
        <p:nvSpPr>
          <p:cNvPr id="3" name="Text 1"/>
          <p:cNvSpPr/>
          <p:nvPr/>
        </p:nvSpPr>
        <p:spPr>
          <a:xfrm>
            <a:off x="834628" y="1482804"/>
            <a:ext cx="12961144" cy="686752"/>
          </a:xfrm>
          <a:prstGeom prst="rect">
            <a:avLst/>
          </a:prstGeom>
          <a:noFill/>
        </p:spPr>
        <p:txBody>
          <a:bodyPr wrap="square" lIns="0" tIns="0" rIns="0" bIns="0" rtlCol="0" anchor="t"/>
          <a:lstStyle/>
          <a:p>
            <a:pPr marL="0" indent="0" algn="l">
              <a:lnSpc>
                <a:spcPts val="2700"/>
              </a:lnSpc>
              <a:buNone/>
            </a:pPr>
            <a:r>
              <a:rPr lang="en-US" sz="1650" dirty="0">
                <a:solidFill>
                  <a:srgbClr val="2B3541"/>
                </a:solidFill>
                <a:latin typeface="Funnel Sans" pitchFamily="34" charset="0"/>
                <a:ea typeface="Funnel Sans" pitchFamily="34" charset="-122"/>
                <a:cs typeface="Funnel Sans" pitchFamily="34" charset="-120"/>
              </a:rPr>
              <a:t>Visual memories are powerful. We organize a patient's recent photos chronologically and tag them with meaningful events—making memories visible and accessible.</a:t>
            </a:r>
            <a:endParaRPr lang="en-US" sz="1650" dirty="0"/>
          </a:p>
        </p:txBody>
      </p:sp>
      <p:sp>
        <p:nvSpPr>
          <p:cNvPr id="4" name="Text 2"/>
          <p:cNvSpPr/>
          <p:nvPr/>
        </p:nvSpPr>
        <p:spPr>
          <a:xfrm>
            <a:off x="834628" y="2625566"/>
            <a:ext cx="2525197" cy="315635"/>
          </a:xfrm>
          <a:prstGeom prst="rect">
            <a:avLst/>
          </a:prstGeom>
          <a:noFill/>
        </p:spPr>
        <p:txBody>
          <a:bodyPr wrap="none" lIns="0" tIns="0" rIns="0" bIns="0" rtlCol="0" anchor="t"/>
          <a:lstStyle/>
          <a:p>
            <a:pPr marL="0" indent="0" algn="l">
              <a:lnSpc>
                <a:spcPts val="2450"/>
              </a:lnSpc>
              <a:buNone/>
            </a:pPr>
            <a:r>
              <a:rPr lang="en-US" sz="1950" dirty="0">
                <a:solidFill>
                  <a:srgbClr val="051D3A"/>
                </a:solidFill>
                <a:latin typeface="Funnel Display" pitchFamily="34" charset="0"/>
                <a:ea typeface="Funnel Display" pitchFamily="34" charset="-122"/>
                <a:cs typeface="Funnel Display" pitchFamily="34" charset="-120"/>
              </a:rPr>
              <a:t>How It Works</a:t>
            </a:r>
            <a:endParaRPr lang="en-US" sz="1950" dirty="0"/>
          </a:p>
        </p:txBody>
      </p:sp>
      <p:sp>
        <p:nvSpPr>
          <p:cNvPr id="5" name="Text 3"/>
          <p:cNvSpPr/>
          <p:nvPr/>
        </p:nvSpPr>
        <p:spPr>
          <a:xfrm>
            <a:off x="834628" y="3155752"/>
            <a:ext cx="6218753" cy="343376"/>
          </a:xfrm>
          <a:prstGeom prst="rect">
            <a:avLst/>
          </a:prstGeom>
          <a:noFill/>
        </p:spPr>
        <p:txBody>
          <a:bodyPr wrap="none" lIns="0" tIns="0" rIns="0" bIns="0" rtlCol="0" anchor="t"/>
          <a:lstStyle/>
          <a:p>
            <a:pPr marL="342900" indent="-342900" algn="l">
              <a:lnSpc>
                <a:spcPts val="2700"/>
              </a:lnSpc>
              <a:buSzPct val="100000"/>
              <a:buFont typeface="+mj-lt"/>
              <a:buAutoNum type="arabicPeriod"/>
            </a:pPr>
            <a:r>
              <a:rPr lang="en-US" sz="1650" dirty="0">
                <a:solidFill>
                  <a:srgbClr val="2B3541"/>
                </a:solidFill>
                <a:latin typeface="Funnel Sans" pitchFamily="34" charset="0"/>
                <a:ea typeface="Funnel Sans" pitchFamily="34" charset="-122"/>
                <a:cs typeface="Funnel Sans" pitchFamily="34" charset="-120"/>
              </a:rPr>
              <a:t>Caregiver uploads photos from last 1–5 years</a:t>
            </a:r>
            <a:endParaRPr lang="en-US" sz="1650" dirty="0"/>
          </a:p>
        </p:txBody>
      </p:sp>
      <p:sp>
        <p:nvSpPr>
          <p:cNvPr id="6" name="Text 4"/>
          <p:cNvSpPr/>
          <p:nvPr/>
        </p:nvSpPr>
        <p:spPr>
          <a:xfrm>
            <a:off x="834628" y="3574137"/>
            <a:ext cx="6218753" cy="343376"/>
          </a:xfrm>
          <a:prstGeom prst="rect">
            <a:avLst/>
          </a:prstGeom>
          <a:noFill/>
        </p:spPr>
        <p:txBody>
          <a:bodyPr wrap="none" lIns="0" tIns="0" rIns="0" bIns="0" rtlCol="0" anchor="t"/>
          <a:lstStyle/>
          <a:p>
            <a:pPr marL="342900" indent="-342900" algn="l">
              <a:lnSpc>
                <a:spcPts val="2700"/>
              </a:lnSpc>
              <a:buSzPct val="100000"/>
              <a:buFont typeface="+mj-lt"/>
              <a:buAutoNum type="arabicPeriod" startAt="2"/>
            </a:pPr>
            <a:r>
              <a:rPr lang="en-US" sz="1650" dirty="0">
                <a:solidFill>
                  <a:srgbClr val="2B3541"/>
                </a:solidFill>
                <a:latin typeface="Funnel Sans" pitchFamily="34" charset="0"/>
                <a:ea typeface="Funnel Sans" pitchFamily="34" charset="-122"/>
                <a:cs typeface="Funnel Sans" pitchFamily="34" charset="-120"/>
              </a:rPr>
              <a:t>App reads photo date automatically</a:t>
            </a:r>
            <a:endParaRPr lang="en-US" sz="1650" dirty="0"/>
          </a:p>
        </p:txBody>
      </p:sp>
      <p:sp>
        <p:nvSpPr>
          <p:cNvPr id="7" name="Text 5"/>
          <p:cNvSpPr/>
          <p:nvPr/>
        </p:nvSpPr>
        <p:spPr>
          <a:xfrm>
            <a:off x="834628" y="3992523"/>
            <a:ext cx="6218753" cy="686752"/>
          </a:xfrm>
          <a:prstGeom prst="rect">
            <a:avLst/>
          </a:prstGeom>
          <a:noFill/>
        </p:spPr>
        <p:txBody>
          <a:bodyPr wrap="square" lIns="0" tIns="0" rIns="0" bIns="0" rtlCol="0" anchor="t"/>
          <a:lstStyle/>
          <a:p>
            <a:pPr marL="342900" indent="-342900" algn="l">
              <a:lnSpc>
                <a:spcPts val="2700"/>
              </a:lnSpc>
              <a:buSzPct val="100000"/>
              <a:buFont typeface="+mj-lt"/>
              <a:buAutoNum type="arabicPeriod" startAt="3"/>
            </a:pPr>
            <a:r>
              <a:rPr lang="en-US" sz="1650" dirty="0">
                <a:solidFill>
                  <a:srgbClr val="2B3541"/>
                </a:solidFill>
                <a:latin typeface="Funnel Sans" pitchFamily="34" charset="0"/>
                <a:ea typeface="Funnel Sans" pitchFamily="34" charset="-122"/>
                <a:cs typeface="Funnel Sans" pitchFamily="34" charset="-120"/>
              </a:rPr>
              <a:t>Caregiver adds event tag ("Onam," "Priya's Visit," "Temple Day")</a:t>
            </a:r>
            <a:endParaRPr lang="en-US" sz="1650" dirty="0"/>
          </a:p>
        </p:txBody>
      </p:sp>
      <p:sp>
        <p:nvSpPr>
          <p:cNvPr id="8" name="Text 6"/>
          <p:cNvSpPr/>
          <p:nvPr/>
        </p:nvSpPr>
        <p:spPr>
          <a:xfrm>
            <a:off x="834628" y="4754285"/>
            <a:ext cx="6218753" cy="343376"/>
          </a:xfrm>
          <a:prstGeom prst="rect">
            <a:avLst/>
          </a:prstGeom>
          <a:noFill/>
        </p:spPr>
        <p:txBody>
          <a:bodyPr wrap="none" lIns="0" tIns="0" rIns="0" bIns="0" rtlCol="0" anchor="t"/>
          <a:lstStyle/>
          <a:p>
            <a:pPr marL="342900" indent="-342900" algn="l">
              <a:lnSpc>
                <a:spcPts val="2700"/>
              </a:lnSpc>
              <a:buSzPct val="100000"/>
              <a:buFont typeface="+mj-lt"/>
              <a:buAutoNum type="arabicPeriod" startAt="4"/>
            </a:pPr>
            <a:r>
              <a:rPr lang="en-US" sz="1650" dirty="0">
                <a:solidFill>
                  <a:srgbClr val="2B3541"/>
                </a:solidFill>
                <a:latin typeface="Funnel Sans" pitchFamily="34" charset="0"/>
                <a:ea typeface="Funnel Sans" pitchFamily="34" charset="-122"/>
                <a:cs typeface="Funnel Sans" pitchFamily="34" charset="-120"/>
              </a:rPr>
              <a:t>Patient views timeline with visual cues</a:t>
            </a:r>
            <a:endParaRPr lang="en-US" sz="1650" dirty="0"/>
          </a:p>
        </p:txBody>
      </p:sp>
      <p:sp>
        <p:nvSpPr>
          <p:cNvPr id="9" name="Text 7"/>
          <p:cNvSpPr/>
          <p:nvPr/>
        </p:nvSpPr>
        <p:spPr>
          <a:xfrm>
            <a:off x="7584638" y="2625566"/>
            <a:ext cx="2525197" cy="315635"/>
          </a:xfrm>
          <a:prstGeom prst="rect">
            <a:avLst/>
          </a:prstGeom>
          <a:noFill/>
        </p:spPr>
        <p:txBody>
          <a:bodyPr wrap="none" lIns="0" tIns="0" rIns="0" bIns="0" rtlCol="0" anchor="t"/>
          <a:lstStyle/>
          <a:p>
            <a:pPr marL="0" indent="0" algn="l">
              <a:lnSpc>
                <a:spcPts val="2450"/>
              </a:lnSpc>
              <a:buNone/>
            </a:pPr>
            <a:r>
              <a:rPr lang="en-US" sz="1950" dirty="0">
                <a:solidFill>
                  <a:srgbClr val="051D3A"/>
                </a:solidFill>
                <a:latin typeface="Funnel Display" pitchFamily="34" charset="0"/>
                <a:ea typeface="Funnel Display" pitchFamily="34" charset="-122"/>
                <a:cs typeface="Funnel Display" pitchFamily="34" charset="-120"/>
              </a:rPr>
              <a:t>Why It Works</a:t>
            </a:r>
            <a:endParaRPr lang="en-US" sz="1950" dirty="0"/>
          </a:p>
        </p:txBody>
      </p:sp>
      <p:sp>
        <p:nvSpPr>
          <p:cNvPr id="10" name="Text 8"/>
          <p:cNvSpPr/>
          <p:nvPr/>
        </p:nvSpPr>
        <p:spPr>
          <a:xfrm>
            <a:off x="7584638" y="3155752"/>
            <a:ext cx="6218753" cy="1030129"/>
          </a:xfrm>
          <a:prstGeom prst="rect">
            <a:avLst/>
          </a:prstGeom>
          <a:noFill/>
        </p:spPr>
        <p:txBody>
          <a:bodyPr wrap="square" lIns="0" tIns="0" rIns="0" bIns="0" rtlCol="0" anchor="t"/>
          <a:lstStyle/>
          <a:p>
            <a:pPr marL="0" indent="0" algn="l">
              <a:lnSpc>
                <a:spcPts val="2700"/>
              </a:lnSpc>
              <a:buNone/>
            </a:pPr>
            <a:r>
              <a:rPr lang="en-US" sz="1650" dirty="0">
                <a:solidFill>
                  <a:srgbClr val="2B3541"/>
                </a:solidFill>
                <a:latin typeface="Funnel Sans" pitchFamily="34" charset="0"/>
                <a:ea typeface="Funnel Sans" pitchFamily="34" charset="-122"/>
                <a:cs typeface="Funnel Sans" pitchFamily="34" charset="-120"/>
              </a:rPr>
              <a:t>Photos trigger memory better than words alone. Chronological order provides structure. Simple design means less confusion. No complicated AI—just thoughtful organization.</a:t>
            </a:r>
            <a:endParaRPr lang="en-US" sz="1650" dirty="0"/>
          </a:p>
        </p:txBody>
      </p:sp>
      <p:pic>
        <p:nvPicPr>
          <p:cNvPr id="11" name="Image 0" descr="preencoded.png">
            <a:hlinkClick r:id="rId1"/>
          </p:cNvPr>
          <p:cNvPicPr>
            <a:picLocks noChangeAspect="1"/>
          </p:cNvPicPr>
          <p:nvPr/>
        </p:nvPicPr>
        <p:blipFill>
          <a:blip r:embed="rId2"/>
          <a:stretch>
            <a:fillRect/>
          </a:stretch>
        </p:blipFill>
        <p:spPr>
          <a:xfrm>
            <a:off x="834628" y="5414129"/>
            <a:ext cx="11665029" cy="2161699"/>
          </a:xfrm>
          <a:prstGeom prst="rect">
            <a:avLst/>
          </a:prstGeom>
        </p:spPr>
      </p:pic>
      <p:sp>
        <p:nvSpPr>
          <p:cNvPr id="12" name="Rectangles 11"/>
          <p:cNvSpPr/>
          <p:nvPr/>
        </p:nvSpPr>
        <p:spPr>
          <a:xfrm>
            <a:off x="12611735" y="7689850"/>
            <a:ext cx="2025650" cy="504825"/>
          </a:xfrm>
          <a:prstGeom prst="rect">
            <a:avLst/>
          </a:prstGeom>
          <a:solidFill>
            <a:srgbClr val="FAF5E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829628"/>
            <a:ext cx="6621780" cy="422315"/>
          </a:xfrm>
          <a:prstGeom prst="rect">
            <a:avLst/>
          </a:prstGeom>
          <a:noFill/>
        </p:spPr>
        <p:txBody>
          <a:bodyPr wrap="none" lIns="0" tIns="0" rIns="0" bIns="0" rtlCol="0" anchor="t"/>
          <a:lstStyle/>
          <a:p>
            <a:pPr marL="0" indent="0" algn="l">
              <a:lnSpc>
                <a:spcPts val="3300"/>
              </a:lnSpc>
              <a:buNone/>
            </a:pPr>
            <a:r>
              <a:rPr lang="en-US" sz="2650" dirty="0">
                <a:solidFill>
                  <a:srgbClr val="051D3A"/>
                </a:solidFill>
                <a:latin typeface="Funnel Display" pitchFamily="34" charset="0"/>
                <a:ea typeface="Funnel Display" pitchFamily="34" charset="-122"/>
                <a:cs typeface="Funnel Display" pitchFamily="34" charset="-120"/>
              </a:rPr>
              <a:t>Feature 2: Guided Memory Conversations</a:t>
            </a:r>
            <a:endParaRPr lang="en-US" sz="2650" dirty="0"/>
          </a:p>
        </p:txBody>
      </p:sp>
      <p:sp>
        <p:nvSpPr>
          <p:cNvPr id="3" name="Text 1"/>
          <p:cNvSpPr/>
          <p:nvPr/>
        </p:nvSpPr>
        <p:spPr>
          <a:xfrm>
            <a:off x="837724" y="1521143"/>
            <a:ext cx="12954952" cy="287179"/>
          </a:xfrm>
          <a:prstGeom prst="rect">
            <a:avLst/>
          </a:prstGeom>
          <a:noFill/>
        </p:spPr>
        <p:txBody>
          <a:bodyPr wrap="none" lIns="0" tIns="0" rIns="0" bIns="0" rtlCol="0" anchor="t"/>
          <a:lstStyle/>
          <a:p>
            <a:pPr marL="0" indent="0" algn="l">
              <a:lnSpc>
                <a:spcPts val="2250"/>
              </a:lnSpc>
              <a:buNone/>
            </a:pPr>
            <a:r>
              <a:rPr lang="en-US" sz="1400" dirty="0">
                <a:solidFill>
                  <a:srgbClr val="2B3541"/>
                </a:solidFill>
                <a:latin typeface="Funnel Sans" pitchFamily="34" charset="0"/>
                <a:ea typeface="Funnel Sans" pitchFamily="34" charset="-122"/>
                <a:cs typeface="Funnel Sans" pitchFamily="34" charset="-120"/>
              </a:rPr>
              <a:t>During twice-weekly sessions (20–30 minutes), the app guides caregivers through structured conversations that help patients practice remembering.</a:t>
            </a:r>
            <a:endParaRPr lang="en-US" sz="1400" dirty="0"/>
          </a:p>
        </p:txBody>
      </p:sp>
      <p:sp>
        <p:nvSpPr>
          <p:cNvPr id="4" name="Text 2"/>
          <p:cNvSpPr/>
          <p:nvPr/>
        </p:nvSpPr>
        <p:spPr>
          <a:xfrm>
            <a:off x="837724" y="2010251"/>
            <a:ext cx="179427" cy="224314"/>
          </a:xfrm>
          <a:prstGeom prst="rect">
            <a:avLst/>
          </a:prstGeom>
          <a:noFill/>
        </p:spPr>
        <p:txBody>
          <a:bodyPr wrap="none" lIns="0" tIns="0" rIns="0" bIns="0" rtlCol="0" anchor="t"/>
          <a:lstStyle/>
          <a:p>
            <a:pPr marL="0" indent="0" algn="l">
              <a:lnSpc>
                <a:spcPts val="2250"/>
              </a:lnSpc>
              <a:buNone/>
            </a:pPr>
            <a:r>
              <a:rPr lang="en-US" sz="1400" dirty="0">
                <a:solidFill>
                  <a:srgbClr val="2B3541"/>
                </a:solidFill>
                <a:latin typeface="Funnel Display Light" pitchFamily="34" charset="0"/>
                <a:ea typeface="Funnel Display Light" pitchFamily="34" charset="-122"/>
                <a:cs typeface="Funnel Display Light" pitchFamily="34" charset="-120"/>
              </a:rPr>
              <a:t>01</a:t>
            </a:r>
            <a:endParaRPr lang="en-US" sz="1400" dirty="0"/>
          </a:p>
        </p:txBody>
      </p:sp>
      <p:sp>
        <p:nvSpPr>
          <p:cNvPr id="5" name="Shape 3"/>
          <p:cNvSpPr/>
          <p:nvPr/>
        </p:nvSpPr>
        <p:spPr>
          <a:xfrm>
            <a:off x="837724" y="2292310"/>
            <a:ext cx="6387703" cy="22860"/>
          </a:xfrm>
          <a:prstGeom prst="rect">
            <a:avLst/>
          </a:prstGeom>
          <a:solidFill>
            <a:srgbClr val="3371A5"/>
          </a:solidFill>
        </p:spPr>
      </p:sp>
      <p:sp>
        <p:nvSpPr>
          <p:cNvPr id="6" name="Text 4"/>
          <p:cNvSpPr/>
          <p:nvPr/>
        </p:nvSpPr>
        <p:spPr>
          <a:xfrm>
            <a:off x="837724" y="2427684"/>
            <a:ext cx="2156103" cy="263962"/>
          </a:xfrm>
          <a:prstGeom prst="rect">
            <a:avLst/>
          </a:prstGeom>
          <a:noFill/>
        </p:spPr>
        <p:txBody>
          <a:bodyPr wrap="none" lIns="0" tIns="0" rIns="0" bIns="0" rtlCol="0" anchor="t"/>
          <a:lstStyle/>
          <a:p>
            <a:pPr marL="0" indent="0" algn="l">
              <a:lnSpc>
                <a:spcPts val="2050"/>
              </a:lnSpc>
              <a:buNone/>
            </a:pPr>
            <a:r>
              <a:rPr lang="en-US" sz="1650" dirty="0">
                <a:solidFill>
                  <a:srgbClr val="2B3541"/>
                </a:solidFill>
                <a:latin typeface="Funnel Display" pitchFamily="34" charset="0"/>
                <a:ea typeface="Funnel Display" pitchFamily="34" charset="-122"/>
                <a:cs typeface="Funnel Display" pitchFamily="34" charset="-120"/>
              </a:rPr>
              <a:t>App shows one photo</a:t>
            </a:r>
            <a:endParaRPr lang="en-US" sz="1650" dirty="0"/>
          </a:p>
        </p:txBody>
      </p:sp>
      <p:sp>
        <p:nvSpPr>
          <p:cNvPr id="7" name="Text 5"/>
          <p:cNvSpPr/>
          <p:nvPr/>
        </p:nvSpPr>
        <p:spPr>
          <a:xfrm>
            <a:off x="837724" y="2799278"/>
            <a:ext cx="6387703" cy="287179"/>
          </a:xfrm>
          <a:prstGeom prst="rect">
            <a:avLst/>
          </a:prstGeom>
          <a:noFill/>
        </p:spPr>
        <p:txBody>
          <a:bodyPr wrap="none" lIns="0" tIns="0" rIns="0" bIns="0" rtlCol="0" anchor="t"/>
          <a:lstStyle/>
          <a:p>
            <a:pPr marL="0" indent="0" algn="l">
              <a:lnSpc>
                <a:spcPts val="2250"/>
              </a:lnSpc>
              <a:buNone/>
            </a:pPr>
            <a:r>
              <a:rPr lang="en-US" sz="1400" dirty="0">
                <a:solidFill>
                  <a:srgbClr val="2B3541"/>
                </a:solidFill>
                <a:latin typeface="Funnel Sans" pitchFamily="34" charset="0"/>
                <a:ea typeface="Funnel Sans" pitchFamily="34" charset="-122"/>
                <a:cs typeface="Funnel Sans" pitchFamily="34" charset="-120"/>
              </a:rPr>
              <a:t>Not overwhelming—focused attention</a:t>
            </a:r>
            <a:endParaRPr lang="en-US" sz="1400" dirty="0"/>
          </a:p>
        </p:txBody>
      </p:sp>
      <p:sp>
        <p:nvSpPr>
          <p:cNvPr id="8" name="Text 6"/>
          <p:cNvSpPr/>
          <p:nvPr/>
        </p:nvSpPr>
        <p:spPr>
          <a:xfrm>
            <a:off x="7404854" y="2010251"/>
            <a:ext cx="179427" cy="224314"/>
          </a:xfrm>
          <a:prstGeom prst="rect">
            <a:avLst/>
          </a:prstGeom>
          <a:noFill/>
        </p:spPr>
        <p:txBody>
          <a:bodyPr wrap="none" lIns="0" tIns="0" rIns="0" bIns="0" rtlCol="0" anchor="t"/>
          <a:lstStyle/>
          <a:p>
            <a:pPr marL="0" indent="0" algn="l">
              <a:lnSpc>
                <a:spcPts val="2250"/>
              </a:lnSpc>
              <a:buNone/>
            </a:pPr>
            <a:r>
              <a:rPr lang="en-US" sz="1400" dirty="0">
                <a:solidFill>
                  <a:srgbClr val="2B3541"/>
                </a:solidFill>
                <a:latin typeface="Funnel Display Light" pitchFamily="34" charset="0"/>
                <a:ea typeface="Funnel Display Light" pitchFamily="34" charset="-122"/>
                <a:cs typeface="Funnel Display Light" pitchFamily="34" charset="-120"/>
              </a:rPr>
              <a:t>02</a:t>
            </a:r>
            <a:endParaRPr lang="en-US" sz="1400" dirty="0"/>
          </a:p>
        </p:txBody>
      </p:sp>
      <p:sp>
        <p:nvSpPr>
          <p:cNvPr id="9" name="Shape 7"/>
          <p:cNvSpPr/>
          <p:nvPr/>
        </p:nvSpPr>
        <p:spPr>
          <a:xfrm>
            <a:off x="7404854" y="2292310"/>
            <a:ext cx="6387822" cy="22860"/>
          </a:xfrm>
          <a:prstGeom prst="rect">
            <a:avLst/>
          </a:prstGeom>
          <a:solidFill>
            <a:srgbClr val="3371A5"/>
          </a:solidFill>
        </p:spPr>
      </p:sp>
      <p:sp>
        <p:nvSpPr>
          <p:cNvPr id="10" name="Text 8"/>
          <p:cNvSpPr/>
          <p:nvPr/>
        </p:nvSpPr>
        <p:spPr>
          <a:xfrm>
            <a:off x="7404854" y="2427684"/>
            <a:ext cx="2880836" cy="263962"/>
          </a:xfrm>
          <a:prstGeom prst="rect">
            <a:avLst/>
          </a:prstGeom>
          <a:noFill/>
        </p:spPr>
        <p:txBody>
          <a:bodyPr wrap="none" lIns="0" tIns="0" rIns="0" bIns="0" rtlCol="0" anchor="t"/>
          <a:lstStyle/>
          <a:p>
            <a:pPr marL="0" indent="0" algn="l">
              <a:lnSpc>
                <a:spcPts val="2050"/>
              </a:lnSpc>
              <a:buNone/>
            </a:pPr>
            <a:r>
              <a:rPr lang="en-US" sz="1650" dirty="0">
                <a:solidFill>
                  <a:srgbClr val="2B3541"/>
                </a:solidFill>
                <a:latin typeface="Funnel Display" pitchFamily="34" charset="0"/>
                <a:ea typeface="Funnel Display" pitchFamily="34" charset="-122"/>
                <a:cs typeface="Funnel Display" pitchFamily="34" charset="-120"/>
              </a:rPr>
              <a:t>Displays conversation starter</a:t>
            </a:r>
            <a:endParaRPr lang="en-US" sz="1650" dirty="0"/>
          </a:p>
        </p:txBody>
      </p:sp>
      <p:sp>
        <p:nvSpPr>
          <p:cNvPr id="11" name="Text 9"/>
          <p:cNvSpPr/>
          <p:nvPr/>
        </p:nvSpPr>
        <p:spPr>
          <a:xfrm>
            <a:off x="7404854" y="2799278"/>
            <a:ext cx="6387822" cy="287179"/>
          </a:xfrm>
          <a:prstGeom prst="rect">
            <a:avLst/>
          </a:prstGeom>
          <a:noFill/>
        </p:spPr>
        <p:txBody>
          <a:bodyPr wrap="none" lIns="0" tIns="0" rIns="0" bIns="0" rtlCol="0" anchor="t"/>
          <a:lstStyle/>
          <a:p>
            <a:pPr marL="0" indent="0" algn="l">
              <a:lnSpc>
                <a:spcPts val="2250"/>
              </a:lnSpc>
              <a:buNone/>
            </a:pPr>
            <a:r>
              <a:rPr lang="en-US" sz="1400" dirty="0">
                <a:solidFill>
                  <a:srgbClr val="2B3541"/>
                </a:solidFill>
                <a:latin typeface="Funnel Sans" pitchFamily="34" charset="0"/>
                <a:ea typeface="Funnel Sans" pitchFamily="34" charset="-122"/>
                <a:cs typeface="Funnel Sans" pitchFamily="34" charset="-120"/>
              </a:rPr>
              <a:t>"Who visited you?" or "What did you cook?"</a:t>
            </a:r>
            <a:endParaRPr lang="en-US" sz="1400" dirty="0"/>
          </a:p>
        </p:txBody>
      </p:sp>
      <p:sp>
        <p:nvSpPr>
          <p:cNvPr id="12" name="Text 10"/>
          <p:cNvSpPr/>
          <p:nvPr/>
        </p:nvSpPr>
        <p:spPr>
          <a:xfrm>
            <a:off x="837724" y="3400425"/>
            <a:ext cx="179427" cy="224314"/>
          </a:xfrm>
          <a:prstGeom prst="rect">
            <a:avLst/>
          </a:prstGeom>
          <a:noFill/>
        </p:spPr>
        <p:txBody>
          <a:bodyPr wrap="none" lIns="0" tIns="0" rIns="0" bIns="0" rtlCol="0" anchor="t"/>
          <a:lstStyle/>
          <a:p>
            <a:pPr marL="0" indent="0" algn="l">
              <a:lnSpc>
                <a:spcPts val="2250"/>
              </a:lnSpc>
              <a:buNone/>
            </a:pPr>
            <a:r>
              <a:rPr lang="en-US" sz="1400" dirty="0">
                <a:solidFill>
                  <a:srgbClr val="2B3541"/>
                </a:solidFill>
                <a:latin typeface="Funnel Display Light" pitchFamily="34" charset="0"/>
                <a:ea typeface="Funnel Display Light" pitchFamily="34" charset="-122"/>
                <a:cs typeface="Funnel Display Light" pitchFamily="34" charset="-120"/>
              </a:rPr>
              <a:t>03</a:t>
            </a:r>
            <a:endParaRPr lang="en-US" sz="1400" dirty="0"/>
          </a:p>
        </p:txBody>
      </p:sp>
      <p:sp>
        <p:nvSpPr>
          <p:cNvPr id="13" name="Shape 11"/>
          <p:cNvSpPr/>
          <p:nvPr/>
        </p:nvSpPr>
        <p:spPr>
          <a:xfrm>
            <a:off x="837724" y="3682484"/>
            <a:ext cx="6387703" cy="22860"/>
          </a:xfrm>
          <a:prstGeom prst="rect">
            <a:avLst/>
          </a:prstGeom>
          <a:solidFill>
            <a:srgbClr val="3371A5"/>
          </a:solidFill>
        </p:spPr>
      </p:sp>
      <p:sp>
        <p:nvSpPr>
          <p:cNvPr id="14" name="Text 12"/>
          <p:cNvSpPr/>
          <p:nvPr/>
        </p:nvSpPr>
        <p:spPr>
          <a:xfrm>
            <a:off x="837724" y="3817858"/>
            <a:ext cx="2131457" cy="263962"/>
          </a:xfrm>
          <a:prstGeom prst="rect">
            <a:avLst/>
          </a:prstGeom>
          <a:noFill/>
        </p:spPr>
        <p:txBody>
          <a:bodyPr wrap="none" lIns="0" tIns="0" rIns="0" bIns="0" rtlCol="0" anchor="t"/>
          <a:lstStyle/>
          <a:p>
            <a:pPr marL="0" indent="0" algn="l">
              <a:lnSpc>
                <a:spcPts val="2050"/>
              </a:lnSpc>
              <a:buNone/>
            </a:pPr>
            <a:r>
              <a:rPr lang="en-US" sz="1650" dirty="0">
                <a:solidFill>
                  <a:srgbClr val="2B3541"/>
                </a:solidFill>
                <a:latin typeface="Funnel Display" pitchFamily="34" charset="0"/>
                <a:ea typeface="Funnel Display" pitchFamily="34" charset="-122"/>
                <a:cs typeface="Funnel Display" pitchFamily="34" charset="-120"/>
              </a:rPr>
              <a:t>Caregiver asks gently</a:t>
            </a:r>
            <a:endParaRPr lang="en-US" sz="1650" dirty="0"/>
          </a:p>
        </p:txBody>
      </p:sp>
      <p:sp>
        <p:nvSpPr>
          <p:cNvPr id="15" name="Text 13"/>
          <p:cNvSpPr/>
          <p:nvPr/>
        </p:nvSpPr>
        <p:spPr>
          <a:xfrm>
            <a:off x="837724" y="4189452"/>
            <a:ext cx="6387703" cy="287179"/>
          </a:xfrm>
          <a:prstGeom prst="rect">
            <a:avLst/>
          </a:prstGeom>
          <a:noFill/>
        </p:spPr>
        <p:txBody>
          <a:bodyPr wrap="none" lIns="0" tIns="0" rIns="0" bIns="0" rtlCol="0" anchor="t"/>
          <a:lstStyle/>
          <a:p>
            <a:pPr marL="0" indent="0" algn="l">
              <a:lnSpc>
                <a:spcPts val="2250"/>
              </a:lnSpc>
              <a:buNone/>
            </a:pPr>
            <a:r>
              <a:rPr lang="en-US" sz="1400" dirty="0">
                <a:solidFill>
                  <a:srgbClr val="2B3541"/>
                </a:solidFill>
                <a:latin typeface="Funnel Sans" pitchFamily="34" charset="0"/>
                <a:ea typeface="Funnel Sans" pitchFamily="34" charset="-122"/>
                <a:cs typeface="Funnel Sans" pitchFamily="34" charset="-120"/>
              </a:rPr>
              <a:t>Patient talks, recalls, shares</a:t>
            </a:r>
            <a:endParaRPr lang="en-US" sz="1400" dirty="0"/>
          </a:p>
        </p:txBody>
      </p:sp>
      <p:sp>
        <p:nvSpPr>
          <p:cNvPr id="16" name="Text 14"/>
          <p:cNvSpPr/>
          <p:nvPr/>
        </p:nvSpPr>
        <p:spPr>
          <a:xfrm>
            <a:off x="7404854" y="3400425"/>
            <a:ext cx="179427" cy="224314"/>
          </a:xfrm>
          <a:prstGeom prst="rect">
            <a:avLst/>
          </a:prstGeom>
          <a:noFill/>
        </p:spPr>
        <p:txBody>
          <a:bodyPr wrap="none" lIns="0" tIns="0" rIns="0" bIns="0" rtlCol="0" anchor="t"/>
          <a:lstStyle/>
          <a:p>
            <a:pPr marL="0" indent="0" algn="l">
              <a:lnSpc>
                <a:spcPts val="2250"/>
              </a:lnSpc>
              <a:buNone/>
            </a:pPr>
            <a:r>
              <a:rPr lang="en-US" sz="1400" dirty="0">
                <a:solidFill>
                  <a:srgbClr val="2B3541"/>
                </a:solidFill>
                <a:latin typeface="Funnel Display Light" pitchFamily="34" charset="0"/>
                <a:ea typeface="Funnel Display Light" pitchFamily="34" charset="-122"/>
                <a:cs typeface="Funnel Display Light" pitchFamily="34" charset="-120"/>
              </a:rPr>
              <a:t>04</a:t>
            </a:r>
            <a:endParaRPr lang="en-US" sz="1400" dirty="0"/>
          </a:p>
        </p:txBody>
      </p:sp>
      <p:sp>
        <p:nvSpPr>
          <p:cNvPr id="17" name="Shape 15"/>
          <p:cNvSpPr/>
          <p:nvPr/>
        </p:nvSpPr>
        <p:spPr>
          <a:xfrm>
            <a:off x="7404854" y="3682484"/>
            <a:ext cx="6387822" cy="22860"/>
          </a:xfrm>
          <a:prstGeom prst="rect">
            <a:avLst/>
          </a:prstGeom>
          <a:solidFill>
            <a:srgbClr val="3371A5"/>
          </a:solidFill>
        </p:spPr>
      </p:sp>
      <p:sp>
        <p:nvSpPr>
          <p:cNvPr id="18" name="Text 16"/>
          <p:cNvSpPr/>
          <p:nvPr/>
        </p:nvSpPr>
        <p:spPr>
          <a:xfrm>
            <a:off x="7404854" y="3817858"/>
            <a:ext cx="2112169" cy="263962"/>
          </a:xfrm>
          <a:prstGeom prst="rect">
            <a:avLst/>
          </a:prstGeom>
          <a:noFill/>
        </p:spPr>
        <p:txBody>
          <a:bodyPr wrap="none" lIns="0" tIns="0" rIns="0" bIns="0" rtlCol="0" anchor="t"/>
          <a:lstStyle/>
          <a:p>
            <a:pPr marL="0" indent="0" algn="l">
              <a:lnSpc>
                <a:spcPts val="2050"/>
              </a:lnSpc>
              <a:buNone/>
            </a:pPr>
            <a:r>
              <a:rPr lang="en-US" sz="1650" dirty="0">
                <a:solidFill>
                  <a:srgbClr val="2B3541"/>
                </a:solidFill>
                <a:latin typeface="Funnel Display" pitchFamily="34" charset="0"/>
                <a:ea typeface="Funnel Display" pitchFamily="34" charset="-122"/>
                <a:cs typeface="Funnel Display" pitchFamily="34" charset="-120"/>
              </a:rPr>
              <a:t>Session is scored</a:t>
            </a:r>
            <a:endParaRPr lang="en-US" sz="1650" dirty="0"/>
          </a:p>
        </p:txBody>
      </p:sp>
      <p:sp>
        <p:nvSpPr>
          <p:cNvPr id="19" name="Text 17"/>
          <p:cNvSpPr/>
          <p:nvPr/>
        </p:nvSpPr>
        <p:spPr>
          <a:xfrm>
            <a:off x="7404854" y="4189452"/>
            <a:ext cx="6387822" cy="287179"/>
          </a:xfrm>
          <a:prstGeom prst="rect">
            <a:avLst/>
          </a:prstGeom>
          <a:noFill/>
        </p:spPr>
        <p:txBody>
          <a:bodyPr wrap="none" lIns="0" tIns="0" rIns="0" bIns="0" rtlCol="0" anchor="t"/>
          <a:lstStyle/>
          <a:p>
            <a:pPr marL="0" indent="0" algn="l">
              <a:lnSpc>
                <a:spcPts val="2250"/>
              </a:lnSpc>
              <a:buNone/>
            </a:pPr>
            <a:r>
              <a:rPr lang="en-US" sz="1400" dirty="0">
                <a:solidFill>
                  <a:srgbClr val="2B3541"/>
                </a:solidFill>
                <a:latin typeface="Funnel Sans" pitchFamily="34" charset="0"/>
                <a:ea typeface="Funnel Sans" pitchFamily="34" charset="-122"/>
                <a:cs typeface="Funnel Sans" pitchFamily="34" charset="-120"/>
              </a:rPr>
              <a:t>Rate memory strength on a simple scale</a:t>
            </a:r>
            <a:endParaRPr lang="en-US" sz="1400" dirty="0"/>
          </a:p>
        </p:txBody>
      </p:sp>
      <p:sp>
        <p:nvSpPr>
          <p:cNvPr id="20" name="Text 18"/>
          <p:cNvSpPr/>
          <p:nvPr/>
        </p:nvSpPr>
        <p:spPr>
          <a:xfrm>
            <a:off x="837724" y="4813102"/>
            <a:ext cx="12954952" cy="574358"/>
          </a:xfrm>
          <a:prstGeom prst="rect">
            <a:avLst/>
          </a:prstGeom>
          <a:noFill/>
        </p:spPr>
        <p:txBody>
          <a:bodyPr wrap="square" lIns="0" tIns="0" rIns="0" bIns="0" rtlCol="0" anchor="t"/>
          <a:lstStyle/>
          <a:p>
            <a:pPr marL="0" indent="0" algn="l">
              <a:lnSpc>
                <a:spcPts val="2250"/>
              </a:lnSpc>
              <a:buNone/>
            </a:pPr>
            <a:r>
              <a:rPr lang="en-US" sz="1400" b="1" dirty="0">
                <a:solidFill>
                  <a:srgbClr val="2B3541"/>
                </a:solidFill>
                <a:latin typeface="Funnel Sans" pitchFamily="34" charset="0"/>
                <a:ea typeface="Funnel Sans" pitchFamily="34" charset="-122"/>
                <a:cs typeface="Funnel Sans" pitchFamily="34" charset="-120"/>
              </a:rPr>
              <a:t>Why this works:</a:t>
            </a:r>
            <a:r>
              <a:rPr lang="en-US" sz="1400" dirty="0">
                <a:solidFill>
                  <a:srgbClr val="2B3541"/>
                </a:solidFill>
                <a:latin typeface="Funnel Sans" pitchFamily="34" charset="0"/>
                <a:ea typeface="Funnel Sans" pitchFamily="34" charset="-122"/>
                <a:cs typeface="Funnel Sans" pitchFamily="34" charset="-120"/>
              </a:rPr>
              <a:t> Clinical trials show reminiscence therapy improves recall and reduces caregiver stress. Structure removes guesswork. Repetition strengthens memory pathways.</a:t>
            </a:r>
            <a:endParaRPr lang="en-US" sz="1400" dirty="0"/>
          </a:p>
        </p:txBody>
      </p:sp>
      <p:pic>
        <p:nvPicPr>
          <p:cNvPr id="21" name="Image 0" descr="preencoded.png">
            <a:hlinkClick r:id="rId1"/>
          </p:cNvPr>
          <p:cNvPicPr>
            <a:picLocks noChangeAspect="1"/>
          </p:cNvPicPr>
          <p:nvPr/>
        </p:nvPicPr>
        <p:blipFill>
          <a:blip r:embed="rId2"/>
          <a:stretch>
            <a:fillRect/>
          </a:stretch>
        </p:blipFill>
        <p:spPr>
          <a:xfrm>
            <a:off x="837724" y="5589389"/>
            <a:ext cx="9716214" cy="1810583"/>
          </a:xfrm>
          <a:prstGeom prst="rect">
            <a:avLst/>
          </a:prstGeom>
        </p:spPr>
      </p:pic>
      <p:sp>
        <p:nvSpPr>
          <p:cNvPr id="22" name="Rectangles 21"/>
          <p:cNvSpPr/>
          <p:nvPr/>
        </p:nvSpPr>
        <p:spPr>
          <a:xfrm>
            <a:off x="12611735" y="7689850"/>
            <a:ext cx="2025650" cy="504825"/>
          </a:xfrm>
          <a:prstGeom prst="rect">
            <a:avLst/>
          </a:prstGeom>
          <a:solidFill>
            <a:srgbClr val="FAF5E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686633"/>
            <a:ext cx="9588579" cy="478750"/>
          </a:xfrm>
          <a:prstGeom prst="rect">
            <a:avLst/>
          </a:prstGeom>
          <a:noFill/>
        </p:spPr>
        <p:txBody>
          <a:bodyPr wrap="none" lIns="0" tIns="0" rIns="0" bIns="0" rtlCol="0" anchor="t"/>
          <a:lstStyle/>
          <a:p>
            <a:pPr marL="0" indent="0" algn="l">
              <a:lnSpc>
                <a:spcPts val="3750"/>
              </a:lnSpc>
              <a:buNone/>
            </a:pPr>
            <a:r>
              <a:rPr lang="en-US" sz="3000" dirty="0">
                <a:solidFill>
                  <a:srgbClr val="051D3A"/>
                </a:solidFill>
                <a:latin typeface="Funnel Display" pitchFamily="34" charset="0"/>
                <a:ea typeface="Funnel Display" pitchFamily="34" charset="-122"/>
                <a:cs typeface="Funnel Display" pitchFamily="34" charset="-120"/>
              </a:rPr>
              <a:t>Feature 2 - AI Model: Conversation Prompt Generator</a:t>
            </a:r>
            <a:endParaRPr lang="en-US" sz="3000" dirty="0"/>
          </a:p>
        </p:txBody>
      </p:sp>
      <p:sp>
        <p:nvSpPr>
          <p:cNvPr id="3" name="Text 1"/>
          <p:cNvSpPr/>
          <p:nvPr/>
        </p:nvSpPr>
        <p:spPr>
          <a:xfrm>
            <a:off x="837724" y="1470541"/>
            <a:ext cx="12954952" cy="325517"/>
          </a:xfrm>
          <a:prstGeom prst="rect">
            <a:avLst/>
          </a:prstGeom>
          <a:noFill/>
        </p:spPr>
        <p:txBody>
          <a:bodyPr wrap="none" lIns="0" tIns="0" rIns="0" bIns="0" rtlCol="0" anchor="t"/>
          <a:lstStyle/>
          <a:p>
            <a:pPr marL="0" indent="0" algn="l">
              <a:lnSpc>
                <a:spcPts val="2550"/>
              </a:lnSpc>
              <a:buNone/>
            </a:pPr>
            <a:r>
              <a:rPr lang="en-US" sz="1600" dirty="0">
                <a:solidFill>
                  <a:srgbClr val="2B3541"/>
                </a:solidFill>
                <a:latin typeface="Funnel Sans" pitchFamily="34" charset="0"/>
                <a:ea typeface="Funnel Sans" pitchFamily="34" charset="-122"/>
                <a:cs typeface="Funnel Sans" pitchFamily="34" charset="-120"/>
              </a:rPr>
              <a:t>Helps to generate prompts based on the photos and media given in order to initiate conversations for the caregiver with the patient.</a:t>
            </a:r>
            <a:endParaRPr lang="en-US" sz="1600" dirty="0"/>
          </a:p>
        </p:txBody>
      </p:sp>
      <p:sp>
        <p:nvSpPr>
          <p:cNvPr id="4" name="Text 2"/>
          <p:cNvSpPr/>
          <p:nvPr/>
        </p:nvSpPr>
        <p:spPr>
          <a:xfrm>
            <a:off x="837724" y="2228255"/>
            <a:ext cx="2393752" cy="299204"/>
          </a:xfrm>
          <a:prstGeom prst="rect">
            <a:avLst/>
          </a:prstGeom>
          <a:noFill/>
        </p:spPr>
        <p:txBody>
          <a:bodyPr wrap="none" lIns="0" tIns="0" rIns="0" bIns="0" rtlCol="0" anchor="t"/>
          <a:lstStyle/>
          <a:p>
            <a:pPr marL="0" indent="0" algn="l">
              <a:lnSpc>
                <a:spcPts val="2350"/>
              </a:lnSpc>
              <a:buNone/>
            </a:pPr>
            <a:r>
              <a:rPr lang="en-US" sz="1850" dirty="0">
                <a:solidFill>
                  <a:srgbClr val="051D3A"/>
                </a:solidFill>
                <a:latin typeface="Funnel Display" pitchFamily="34" charset="0"/>
                <a:ea typeface="Funnel Display" pitchFamily="34" charset="-122"/>
                <a:cs typeface="Funnel Display" pitchFamily="34" charset="-120"/>
              </a:rPr>
              <a:t>The Problem</a:t>
            </a:r>
            <a:endParaRPr lang="en-US" sz="1850" dirty="0"/>
          </a:p>
        </p:txBody>
      </p:sp>
      <p:sp>
        <p:nvSpPr>
          <p:cNvPr id="5" name="Text 3"/>
          <p:cNvSpPr/>
          <p:nvPr/>
        </p:nvSpPr>
        <p:spPr>
          <a:xfrm>
            <a:off x="837724" y="2730818"/>
            <a:ext cx="6229350" cy="651034"/>
          </a:xfrm>
          <a:prstGeom prst="rect">
            <a:avLst/>
          </a:prstGeom>
          <a:noFill/>
        </p:spPr>
        <p:txBody>
          <a:bodyPr wrap="square" lIns="0" tIns="0" rIns="0" bIns="0" rtlCol="0" anchor="t"/>
          <a:lstStyle/>
          <a:p>
            <a:pPr marL="342900" indent="-342900" algn="l">
              <a:lnSpc>
                <a:spcPts val="2550"/>
              </a:lnSpc>
              <a:buSzPct val="100000"/>
              <a:buChar char="•"/>
            </a:pPr>
            <a:r>
              <a:rPr lang="en-US" sz="1600" dirty="0">
                <a:solidFill>
                  <a:srgbClr val="2B3541"/>
                </a:solidFill>
                <a:latin typeface="Funnel Sans" pitchFamily="34" charset="0"/>
                <a:ea typeface="Funnel Sans" pitchFamily="34" charset="-122"/>
                <a:cs typeface="Funnel Sans" pitchFamily="34" charset="-120"/>
              </a:rPr>
              <a:t>Caregivers don't know what questions to ask during reminiscence sessions. </a:t>
            </a:r>
            <a:endParaRPr lang="en-US" sz="1600" dirty="0"/>
          </a:p>
        </p:txBody>
      </p:sp>
      <p:sp>
        <p:nvSpPr>
          <p:cNvPr id="6" name="Text 4"/>
          <p:cNvSpPr/>
          <p:nvPr/>
        </p:nvSpPr>
        <p:spPr>
          <a:xfrm>
            <a:off x="837724" y="3453051"/>
            <a:ext cx="6229350" cy="325517"/>
          </a:xfrm>
          <a:prstGeom prst="rect">
            <a:avLst/>
          </a:prstGeom>
          <a:noFill/>
        </p:spPr>
        <p:txBody>
          <a:bodyPr wrap="none" lIns="0" tIns="0" rIns="0" bIns="0" rtlCol="0" anchor="t"/>
          <a:lstStyle/>
          <a:p>
            <a:pPr marL="342900" indent="-342900" algn="l">
              <a:lnSpc>
                <a:spcPts val="2550"/>
              </a:lnSpc>
              <a:buSzPct val="100000"/>
              <a:buChar char="•"/>
            </a:pPr>
            <a:r>
              <a:rPr lang="en-US" sz="1600" dirty="0">
                <a:solidFill>
                  <a:srgbClr val="2B3541"/>
                </a:solidFill>
                <a:latin typeface="Funnel Sans" pitchFamily="34" charset="0"/>
                <a:ea typeface="Funnel Sans" pitchFamily="34" charset="-122"/>
                <a:cs typeface="Funnel Sans" pitchFamily="34" charset="-120"/>
              </a:rPr>
              <a:t>Generic prompts don't engage patients</a:t>
            </a:r>
            <a:endParaRPr lang="en-US" sz="1600" dirty="0"/>
          </a:p>
        </p:txBody>
      </p:sp>
      <p:sp>
        <p:nvSpPr>
          <p:cNvPr id="7" name="Text 5"/>
          <p:cNvSpPr/>
          <p:nvPr/>
        </p:nvSpPr>
        <p:spPr>
          <a:xfrm>
            <a:off x="7570946" y="2228255"/>
            <a:ext cx="2393752" cy="299204"/>
          </a:xfrm>
          <a:prstGeom prst="rect">
            <a:avLst/>
          </a:prstGeom>
          <a:noFill/>
        </p:spPr>
        <p:txBody>
          <a:bodyPr wrap="none" lIns="0" tIns="0" rIns="0" bIns="0" rtlCol="0" anchor="t"/>
          <a:lstStyle/>
          <a:p>
            <a:pPr marL="0" indent="0" algn="l">
              <a:lnSpc>
                <a:spcPts val="2350"/>
              </a:lnSpc>
              <a:buNone/>
            </a:pPr>
            <a:r>
              <a:rPr lang="en-US" sz="1850" dirty="0">
                <a:solidFill>
                  <a:srgbClr val="051D3A"/>
                </a:solidFill>
                <a:latin typeface="Funnel Display" pitchFamily="34" charset="0"/>
                <a:ea typeface="Funnel Display" pitchFamily="34" charset="-122"/>
                <a:cs typeface="Funnel Display" pitchFamily="34" charset="-120"/>
              </a:rPr>
              <a:t>Our Solution</a:t>
            </a:r>
            <a:endParaRPr lang="en-US" sz="1850" dirty="0"/>
          </a:p>
        </p:txBody>
      </p:sp>
      <p:sp>
        <p:nvSpPr>
          <p:cNvPr id="8" name="Text 6"/>
          <p:cNvSpPr/>
          <p:nvPr/>
        </p:nvSpPr>
        <p:spPr>
          <a:xfrm>
            <a:off x="7570946" y="2730818"/>
            <a:ext cx="6229350" cy="651034"/>
          </a:xfrm>
          <a:prstGeom prst="rect">
            <a:avLst/>
          </a:prstGeom>
          <a:noFill/>
        </p:spPr>
        <p:txBody>
          <a:bodyPr wrap="square" lIns="0" tIns="0" rIns="0" bIns="0" rtlCol="0" anchor="t"/>
          <a:lstStyle/>
          <a:p>
            <a:pPr marL="0" indent="0" algn="l">
              <a:lnSpc>
                <a:spcPts val="2550"/>
              </a:lnSpc>
              <a:buNone/>
            </a:pPr>
            <a:r>
              <a:rPr lang="en-US" sz="1600" dirty="0">
                <a:solidFill>
                  <a:srgbClr val="2B3541"/>
                </a:solidFill>
                <a:latin typeface="Funnel Sans" pitchFamily="34" charset="0"/>
                <a:ea typeface="Funnel Sans" pitchFamily="34" charset="-122"/>
                <a:cs typeface="Funnel Sans" pitchFamily="34" charset="-120"/>
              </a:rPr>
              <a:t>Train AI on collected photos and generates 3-5 contextual questions in Malayalam/English:</a:t>
            </a:r>
            <a:endParaRPr lang="en-US" sz="1600" dirty="0"/>
          </a:p>
        </p:txBody>
      </p:sp>
      <p:sp>
        <p:nvSpPr>
          <p:cNvPr id="9" name="Text 7"/>
          <p:cNvSpPr/>
          <p:nvPr/>
        </p:nvSpPr>
        <p:spPr>
          <a:xfrm>
            <a:off x="7570946" y="3564969"/>
            <a:ext cx="6229350" cy="325517"/>
          </a:xfrm>
          <a:prstGeom prst="rect">
            <a:avLst/>
          </a:prstGeom>
          <a:noFill/>
        </p:spPr>
        <p:txBody>
          <a:bodyPr wrap="none" lIns="0" tIns="0" rIns="0" bIns="0" rtlCol="0" anchor="t"/>
          <a:lstStyle/>
          <a:p>
            <a:pPr marL="342900" indent="-342900" algn="l">
              <a:lnSpc>
                <a:spcPts val="2550"/>
              </a:lnSpc>
              <a:buSzPct val="100000"/>
              <a:buFont typeface="+mj-lt"/>
              <a:buAutoNum type="arabicPeriod"/>
            </a:pPr>
            <a:r>
              <a:rPr lang="en-US" sz="1600" dirty="0">
                <a:solidFill>
                  <a:srgbClr val="2B3541"/>
                </a:solidFill>
                <a:latin typeface="Funnel Sans" pitchFamily="34" charset="0"/>
                <a:ea typeface="Funnel Sans" pitchFamily="34" charset="-122"/>
                <a:cs typeface="Funnel Sans" pitchFamily="34" charset="-120"/>
              </a:rPr>
              <a:t>"Who prepared the sadhya for Onam?"</a:t>
            </a:r>
            <a:endParaRPr lang="en-US" sz="1600" dirty="0"/>
          </a:p>
        </p:txBody>
      </p:sp>
      <p:sp>
        <p:nvSpPr>
          <p:cNvPr id="10" name="Text 8"/>
          <p:cNvSpPr/>
          <p:nvPr/>
        </p:nvSpPr>
        <p:spPr>
          <a:xfrm>
            <a:off x="7570946" y="3961686"/>
            <a:ext cx="6229350" cy="325517"/>
          </a:xfrm>
          <a:prstGeom prst="rect">
            <a:avLst/>
          </a:prstGeom>
          <a:noFill/>
        </p:spPr>
        <p:txBody>
          <a:bodyPr wrap="none" lIns="0" tIns="0" rIns="0" bIns="0" rtlCol="0" anchor="t"/>
          <a:lstStyle/>
          <a:p>
            <a:pPr marL="342900" indent="-342900" algn="l">
              <a:lnSpc>
                <a:spcPts val="2550"/>
              </a:lnSpc>
              <a:buSzPct val="100000"/>
              <a:buFont typeface="+mj-lt"/>
              <a:buAutoNum type="arabicPeriod" startAt="2"/>
            </a:pPr>
            <a:r>
              <a:rPr lang="en-US" sz="1600" dirty="0">
                <a:solidFill>
                  <a:srgbClr val="2B3541"/>
                </a:solidFill>
                <a:latin typeface="Funnel Sans" pitchFamily="34" charset="0"/>
                <a:ea typeface="Funnel Sans" pitchFamily="34" charset="-122"/>
                <a:cs typeface="Funnel Sans" pitchFamily="34" charset="-120"/>
              </a:rPr>
              <a:t>"What was your favorite dish you cooked?"</a:t>
            </a:r>
            <a:endParaRPr lang="en-US" sz="1600" dirty="0"/>
          </a:p>
        </p:txBody>
      </p:sp>
      <p:sp>
        <p:nvSpPr>
          <p:cNvPr id="11" name="Text 9"/>
          <p:cNvSpPr/>
          <p:nvPr/>
        </p:nvSpPr>
        <p:spPr>
          <a:xfrm>
            <a:off x="837724" y="4663559"/>
            <a:ext cx="4645343" cy="478750"/>
          </a:xfrm>
          <a:prstGeom prst="rect">
            <a:avLst/>
          </a:prstGeom>
          <a:noFill/>
        </p:spPr>
        <p:txBody>
          <a:bodyPr wrap="none" lIns="0" tIns="0" rIns="0" bIns="0" rtlCol="0" anchor="t"/>
          <a:lstStyle/>
          <a:p>
            <a:pPr marL="0" indent="0" algn="l">
              <a:lnSpc>
                <a:spcPts val="3750"/>
              </a:lnSpc>
              <a:buNone/>
            </a:pPr>
            <a:r>
              <a:rPr lang="en-US" sz="3000" dirty="0">
                <a:solidFill>
                  <a:srgbClr val="051D3A"/>
                </a:solidFill>
                <a:latin typeface="Funnel Display" pitchFamily="34" charset="0"/>
                <a:ea typeface="Funnel Display" pitchFamily="34" charset="-122"/>
                <a:cs typeface="Funnel Display" pitchFamily="34" charset="-120"/>
              </a:rPr>
              <a:t>Technical: Seq2Seq LSTM</a:t>
            </a:r>
            <a:endParaRPr lang="en-US" sz="3000" dirty="0"/>
          </a:p>
        </p:txBody>
      </p:sp>
      <p:sp>
        <p:nvSpPr>
          <p:cNvPr id="12" name="Text 10"/>
          <p:cNvSpPr/>
          <p:nvPr/>
        </p:nvSpPr>
        <p:spPr>
          <a:xfrm>
            <a:off x="837724" y="5630585"/>
            <a:ext cx="6229350" cy="651034"/>
          </a:xfrm>
          <a:prstGeom prst="rect">
            <a:avLst/>
          </a:prstGeom>
          <a:noFill/>
        </p:spPr>
        <p:txBody>
          <a:bodyPr wrap="square" lIns="0" tIns="0" rIns="0" bIns="0" rtlCol="0" anchor="t"/>
          <a:lstStyle/>
          <a:p>
            <a:pPr marL="0" indent="0" algn="l">
              <a:lnSpc>
                <a:spcPts val="2550"/>
              </a:lnSpc>
              <a:buSzPct val="100000"/>
              <a:buNone/>
            </a:pPr>
            <a:r>
              <a:rPr lang="en-US" sz="1600" b="1" dirty="0">
                <a:solidFill>
                  <a:srgbClr val="2B3541"/>
                </a:solidFill>
                <a:latin typeface="Funnel Sans" pitchFamily="34" charset="0"/>
                <a:ea typeface="Funnel Sans" pitchFamily="34" charset="-122"/>
                <a:cs typeface="Funnel Sans" pitchFamily="34" charset="-120"/>
              </a:rPr>
              <a:t>Seq2Seq:</a:t>
            </a:r>
            <a:r>
              <a:rPr lang="en-US" sz="1600" dirty="0">
                <a:solidFill>
                  <a:srgbClr val="2B3541"/>
                </a:solidFill>
                <a:latin typeface="Funnel Sans" pitchFamily="34" charset="0"/>
                <a:ea typeface="Funnel Sans" pitchFamily="34" charset="-122"/>
                <a:cs typeface="Funnel Sans" pitchFamily="34" charset="-120"/>
              </a:rPr>
              <a:t> Encoder reads photo metadata → Decoder generates questions</a:t>
            </a:r>
            <a:endParaRPr lang="en-US" sz="1600" dirty="0"/>
          </a:p>
        </p:txBody>
      </p:sp>
      <p:sp>
        <p:nvSpPr>
          <p:cNvPr id="13" name="Text 11"/>
          <p:cNvSpPr/>
          <p:nvPr/>
        </p:nvSpPr>
        <p:spPr>
          <a:xfrm>
            <a:off x="837724" y="6352818"/>
            <a:ext cx="6229350" cy="325517"/>
          </a:xfrm>
          <a:prstGeom prst="rect">
            <a:avLst/>
          </a:prstGeom>
          <a:noFill/>
        </p:spPr>
        <p:txBody>
          <a:bodyPr wrap="none" lIns="0" tIns="0" rIns="0" bIns="0" rtlCol="0" anchor="t"/>
          <a:lstStyle/>
          <a:p>
            <a:pPr marL="0" indent="0" algn="l">
              <a:lnSpc>
                <a:spcPts val="2550"/>
              </a:lnSpc>
              <a:buSzPct val="100000"/>
              <a:buNone/>
            </a:pPr>
            <a:r>
              <a:rPr lang="en-US" sz="1600" b="1" dirty="0">
                <a:solidFill>
                  <a:srgbClr val="2B3541"/>
                </a:solidFill>
                <a:latin typeface="Funnel Sans" pitchFamily="34" charset="0"/>
                <a:ea typeface="Funnel Sans" pitchFamily="34" charset="-122"/>
                <a:cs typeface="Funnel Sans" pitchFamily="34" charset="-120"/>
              </a:rPr>
              <a:t>LSTM:</a:t>
            </a:r>
            <a:r>
              <a:rPr lang="en-US" sz="1600" dirty="0">
                <a:solidFill>
                  <a:srgbClr val="2B3541"/>
                </a:solidFill>
                <a:latin typeface="Funnel Sans" pitchFamily="34" charset="0"/>
                <a:ea typeface="Funnel Sans" pitchFamily="34" charset="-122"/>
                <a:cs typeface="Funnel Sans" pitchFamily="34" charset="-120"/>
              </a:rPr>
              <a:t> Understands context and sequence meaning</a:t>
            </a:r>
            <a:endParaRPr lang="en-US" sz="1600" dirty="0"/>
          </a:p>
        </p:txBody>
      </p:sp>
      <p:sp>
        <p:nvSpPr>
          <p:cNvPr id="14" name="Text 12"/>
          <p:cNvSpPr/>
          <p:nvPr/>
        </p:nvSpPr>
        <p:spPr>
          <a:xfrm>
            <a:off x="837724" y="6749534"/>
            <a:ext cx="6229350" cy="325517"/>
          </a:xfrm>
          <a:prstGeom prst="rect">
            <a:avLst/>
          </a:prstGeom>
          <a:noFill/>
        </p:spPr>
        <p:txBody>
          <a:bodyPr wrap="none" lIns="0" tIns="0" rIns="0" bIns="0" rtlCol="0" anchor="t"/>
          <a:lstStyle/>
          <a:p>
            <a:pPr marL="0" indent="0" algn="l">
              <a:lnSpc>
                <a:spcPts val="2550"/>
              </a:lnSpc>
              <a:buSzPct val="100000"/>
              <a:buNone/>
            </a:pPr>
            <a:r>
              <a:rPr lang="en-US" sz="1600" b="1" dirty="0">
                <a:solidFill>
                  <a:srgbClr val="2B3541"/>
                </a:solidFill>
                <a:latin typeface="Funnel Sans" pitchFamily="34" charset="0"/>
                <a:ea typeface="Funnel Sans" pitchFamily="34" charset="-122"/>
                <a:cs typeface="Funnel Sans" pitchFamily="34" charset="-120"/>
              </a:rPr>
              <a:t>Attention:</a:t>
            </a:r>
            <a:r>
              <a:rPr lang="en-US" sz="1600" dirty="0">
                <a:solidFill>
                  <a:srgbClr val="2B3541"/>
                </a:solidFill>
                <a:latin typeface="Funnel Sans" pitchFamily="34" charset="0"/>
                <a:ea typeface="Funnel Sans" pitchFamily="34" charset="-122"/>
                <a:cs typeface="Funnel Sans" pitchFamily="34" charset="-120"/>
              </a:rPr>
              <a:t> Focuses on most relevant details</a:t>
            </a:r>
            <a:endParaRPr lang="en-US" sz="1600" dirty="0"/>
          </a:p>
        </p:txBody>
      </p:sp>
      <p:sp>
        <p:nvSpPr>
          <p:cNvPr id="15" name="Text 13"/>
          <p:cNvSpPr/>
          <p:nvPr/>
        </p:nvSpPr>
        <p:spPr>
          <a:xfrm>
            <a:off x="837724" y="7146250"/>
            <a:ext cx="6229350" cy="325517"/>
          </a:xfrm>
          <a:prstGeom prst="rect">
            <a:avLst/>
          </a:prstGeom>
          <a:noFill/>
        </p:spPr>
        <p:txBody>
          <a:bodyPr wrap="none" lIns="0" tIns="0" rIns="0" bIns="0" rtlCol="0" anchor="t"/>
          <a:lstStyle/>
          <a:p>
            <a:pPr marL="0" indent="0" algn="l">
              <a:lnSpc>
                <a:spcPts val="2550"/>
              </a:lnSpc>
              <a:buSzPct val="100000"/>
              <a:buNone/>
            </a:pPr>
            <a:r>
              <a:rPr lang="en-US" sz="1600" b="1" dirty="0">
                <a:solidFill>
                  <a:srgbClr val="2B3541"/>
                </a:solidFill>
                <a:latin typeface="Funnel Sans" pitchFamily="34" charset="0"/>
                <a:ea typeface="Funnel Sans" pitchFamily="34" charset="-122"/>
                <a:cs typeface="Funnel Sans" pitchFamily="34" charset="-120"/>
              </a:rPr>
              <a:t>Expected Accuracy:</a:t>
            </a:r>
            <a:r>
              <a:rPr lang="en-US" sz="1600" dirty="0">
                <a:solidFill>
                  <a:srgbClr val="2B3541"/>
                </a:solidFill>
                <a:latin typeface="Funnel Sans" pitchFamily="34" charset="0"/>
                <a:ea typeface="Funnel Sans" pitchFamily="34" charset="-122"/>
                <a:cs typeface="Funnel Sans" pitchFamily="34" charset="-120"/>
              </a:rPr>
              <a:t> 94-99% quality questions</a:t>
            </a:r>
            <a:endParaRPr lang="en-US" sz="1600" dirty="0"/>
          </a:p>
        </p:txBody>
      </p:sp>
      <p:sp>
        <p:nvSpPr>
          <p:cNvPr id="16" name="Text 14"/>
          <p:cNvSpPr/>
          <p:nvPr/>
        </p:nvSpPr>
        <p:spPr>
          <a:xfrm>
            <a:off x="7570946" y="5630585"/>
            <a:ext cx="6229350" cy="325517"/>
          </a:xfrm>
          <a:prstGeom prst="rect">
            <a:avLst/>
          </a:prstGeom>
          <a:noFill/>
        </p:spPr>
        <p:txBody>
          <a:bodyPr wrap="none" lIns="0" tIns="0" rIns="0" bIns="0" rtlCol="0" anchor="t"/>
          <a:lstStyle/>
          <a:p>
            <a:pPr marL="342900" indent="-342900" algn="l">
              <a:lnSpc>
                <a:spcPts val="2550"/>
              </a:lnSpc>
              <a:buSzPct val="100000"/>
              <a:buChar char="•"/>
            </a:pPr>
            <a:r>
              <a:rPr lang="en-US" sz="1600" dirty="0">
                <a:solidFill>
                  <a:srgbClr val="2B3541"/>
                </a:solidFill>
                <a:latin typeface="Funnel Sans" pitchFamily="34" charset="0"/>
                <a:ea typeface="Funnel Sans" pitchFamily="34" charset="-122"/>
                <a:cs typeface="Funnel Sans" pitchFamily="34" charset="-120"/>
              </a:rPr>
              <a:t>Not generic "Tell me about this"</a:t>
            </a:r>
            <a:endParaRPr lang="en-US" sz="1600" dirty="0"/>
          </a:p>
        </p:txBody>
      </p:sp>
      <p:sp>
        <p:nvSpPr>
          <p:cNvPr id="17" name="Text 15"/>
          <p:cNvSpPr/>
          <p:nvPr/>
        </p:nvSpPr>
        <p:spPr>
          <a:xfrm>
            <a:off x="7570946" y="6027301"/>
            <a:ext cx="6229350" cy="325517"/>
          </a:xfrm>
          <a:prstGeom prst="rect">
            <a:avLst/>
          </a:prstGeom>
          <a:noFill/>
        </p:spPr>
        <p:txBody>
          <a:bodyPr wrap="none" lIns="0" tIns="0" rIns="0" bIns="0" rtlCol="0" anchor="t"/>
          <a:lstStyle/>
          <a:p>
            <a:pPr marL="342900" indent="-342900" algn="l">
              <a:lnSpc>
                <a:spcPts val="2550"/>
              </a:lnSpc>
              <a:buSzPct val="100000"/>
              <a:buChar char="•"/>
            </a:pPr>
            <a:r>
              <a:rPr lang="en-US" sz="1600" dirty="0">
                <a:solidFill>
                  <a:srgbClr val="2B3541"/>
                </a:solidFill>
                <a:latin typeface="Funnel Sans" pitchFamily="34" charset="0"/>
                <a:ea typeface="Funnel Sans" pitchFamily="34" charset="-122"/>
                <a:cs typeface="Funnel Sans" pitchFamily="34" charset="-120"/>
              </a:rPr>
              <a:t>Specific: "Who prepared the sadhya?"</a:t>
            </a:r>
            <a:endParaRPr lang="en-US" sz="1600" dirty="0"/>
          </a:p>
        </p:txBody>
      </p:sp>
      <p:sp>
        <p:nvSpPr>
          <p:cNvPr id="18" name="Text 16"/>
          <p:cNvSpPr/>
          <p:nvPr/>
        </p:nvSpPr>
        <p:spPr>
          <a:xfrm>
            <a:off x="7570946" y="6424017"/>
            <a:ext cx="6229350" cy="325517"/>
          </a:xfrm>
          <a:prstGeom prst="rect">
            <a:avLst/>
          </a:prstGeom>
          <a:noFill/>
        </p:spPr>
        <p:txBody>
          <a:bodyPr wrap="none" lIns="0" tIns="0" rIns="0" bIns="0" rtlCol="0" anchor="t"/>
          <a:lstStyle/>
          <a:p>
            <a:pPr marL="342900" indent="-342900" algn="l">
              <a:lnSpc>
                <a:spcPts val="2550"/>
              </a:lnSpc>
              <a:buSzPct val="100000"/>
              <a:buChar char="•"/>
            </a:pPr>
            <a:r>
              <a:rPr lang="en-US" sz="1600" dirty="0">
                <a:solidFill>
                  <a:srgbClr val="2B3541"/>
                </a:solidFill>
                <a:latin typeface="Funnel Sans" pitchFamily="34" charset="0"/>
                <a:ea typeface="Funnel Sans" pitchFamily="34" charset="-122"/>
                <a:cs typeface="Funnel Sans" pitchFamily="34" charset="-120"/>
              </a:rPr>
              <a:t>Contextual: Matches photo content exactly</a:t>
            </a:r>
            <a:endParaRPr lang="en-US" sz="1600" dirty="0"/>
          </a:p>
        </p:txBody>
      </p:sp>
      <p:sp>
        <p:nvSpPr>
          <p:cNvPr id="19" name="Text 17"/>
          <p:cNvSpPr/>
          <p:nvPr/>
        </p:nvSpPr>
        <p:spPr>
          <a:xfrm>
            <a:off x="7570946" y="6820733"/>
            <a:ext cx="6229350" cy="325517"/>
          </a:xfrm>
          <a:prstGeom prst="rect">
            <a:avLst/>
          </a:prstGeom>
          <a:noFill/>
        </p:spPr>
        <p:txBody>
          <a:bodyPr wrap="none" lIns="0" tIns="0" rIns="0" bIns="0" rtlCol="0" anchor="t"/>
          <a:lstStyle/>
          <a:p>
            <a:pPr marL="342900" indent="-342900" algn="l">
              <a:lnSpc>
                <a:spcPts val="2550"/>
              </a:lnSpc>
              <a:buSzPct val="100000"/>
              <a:buChar char="•"/>
            </a:pPr>
            <a:r>
              <a:rPr lang="en-US" sz="1600" dirty="0">
                <a:solidFill>
                  <a:srgbClr val="2B3541"/>
                </a:solidFill>
                <a:latin typeface="Funnel Sans" pitchFamily="34" charset="0"/>
                <a:ea typeface="Funnel Sans" pitchFamily="34" charset="-122"/>
                <a:cs typeface="Funnel Sans" pitchFamily="34" charset="-120"/>
              </a:rPr>
              <a:t>Cultural: Malayalam language + Kerala traditions</a:t>
            </a:r>
            <a:endParaRPr lang="en-US" sz="1600" dirty="0"/>
          </a:p>
        </p:txBody>
      </p:sp>
      <p:sp>
        <p:nvSpPr>
          <p:cNvPr id="20" name="Rectangles 19"/>
          <p:cNvSpPr/>
          <p:nvPr/>
        </p:nvSpPr>
        <p:spPr>
          <a:xfrm>
            <a:off x="12611735" y="7689850"/>
            <a:ext cx="2025650" cy="504825"/>
          </a:xfrm>
          <a:prstGeom prst="rect">
            <a:avLst/>
          </a:prstGeom>
          <a:solidFill>
            <a:srgbClr val="FAF5E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24746" y="650319"/>
            <a:ext cx="5413772" cy="471249"/>
          </a:xfrm>
          <a:prstGeom prst="rect">
            <a:avLst/>
          </a:prstGeom>
          <a:noFill/>
        </p:spPr>
        <p:txBody>
          <a:bodyPr wrap="none" lIns="0" tIns="0" rIns="0" bIns="0" rtlCol="0" anchor="t"/>
          <a:lstStyle/>
          <a:p>
            <a:pPr marL="0" indent="0" algn="l">
              <a:lnSpc>
                <a:spcPts val="3700"/>
              </a:lnSpc>
              <a:buNone/>
            </a:pPr>
            <a:r>
              <a:rPr lang="en-US" sz="2950" dirty="0">
                <a:solidFill>
                  <a:srgbClr val="051D3A"/>
                </a:solidFill>
                <a:latin typeface="Funnel Display" pitchFamily="34" charset="0"/>
                <a:ea typeface="Funnel Display" pitchFamily="34" charset="-122"/>
                <a:cs typeface="Funnel Display" pitchFamily="34" charset="-120"/>
              </a:rPr>
              <a:t>Feature 3: AI Face Recognition</a:t>
            </a:r>
            <a:endParaRPr lang="en-US" sz="2950" dirty="0"/>
          </a:p>
        </p:txBody>
      </p:sp>
      <p:sp>
        <p:nvSpPr>
          <p:cNvPr id="3" name="Text 1"/>
          <p:cNvSpPr/>
          <p:nvPr/>
        </p:nvSpPr>
        <p:spPr>
          <a:xfrm>
            <a:off x="824746" y="1421963"/>
            <a:ext cx="12980908" cy="320397"/>
          </a:xfrm>
          <a:prstGeom prst="rect">
            <a:avLst/>
          </a:prstGeom>
          <a:noFill/>
        </p:spPr>
        <p:txBody>
          <a:bodyPr wrap="none" lIns="0" tIns="0" rIns="0" bIns="0" rtlCol="0" anchor="t"/>
          <a:lstStyle/>
          <a:p>
            <a:pPr marL="0" indent="0" algn="l">
              <a:lnSpc>
                <a:spcPts val="2500"/>
              </a:lnSpc>
              <a:buNone/>
            </a:pPr>
            <a:r>
              <a:rPr lang="en-US" sz="1550" dirty="0">
                <a:solidFill>
                  <a:srgbClr val="2B3541"/>
                </a:solidFill>
                <a:latin typeface="Funnel Sans" pitchFamily="34" charset="0"/>
                <a:ea typeface="Funnel Sans" pitchFamily="34" charset="-122"/>
                <a:cs typeface="Funnel Sans" pitchFamily="34" charset="-120"/>
              </a:rPr>
              <a:t>An advanced feature that helps patients recognize family members—reducing anxiety and encouraging social connection.</a:t>
            </a:r>
            <a:endParaRPr lang="en-US" sz="1550" dirty="0"/>
          </a:p>
        </p:txBody>
      </p:sp>
      <p:sp>
        <p:nvSpPr>
          <p:cNvPr id="4" name="Text 2"/>
          <p:cNvSpPr/>
          <p:nvPr/>
        </p:nvSpPr>
        <p:spPr>
          <a:xfrm>
            <a:off x="824746" y="2167890"/>
            <a:ext cx="2356604" cy="294442"/>
          </a:xfrm>
          <a:prstGeom prst="rect">
            <a:avLst/>
          </a:prstGeom>
          <a:noFill/>
        </p:spPr>
        <p:txBody>
          <a:bodyPr wrap="none" lIns="0" tIns="0" rIns="0" bIns="0" rtlCol="0" anchor="t"/>
          <a:lstStyle/>
          <a:p>
            <a:pPr marL="0" indent="0" algn="l">
              <a:lnSpc>
                <a:spcPts val="2300"/>
              </a:lnSpc>
              <a:buNone/>
            </a:pPr>
            <a:r>
              <a:rPr lang="en-US" sz="1850" dirty="0">
                <a:solidFill>
                  <a:srgbClr val="051D3A"/>
                </a:solidFill>
                <a:latin typeface="Funnel Display" pitchFamily="34" charset="0"/>
                <a:ea typeface="Funnel Display" pitchFamily="34" charset="-122"/>
                <a:cs typeface="Funnel Display" pitchFamily="34" charset="-120"/>
              </a:rPr>
              <a:t>The Problem</a:t>
            </a:r>
            <a:endParaRPr lang="en-US" sz="1850" dirty="0"/>
          </a:p>
        </p:txBody>
      </p:sp>
      <p:sp>
        <p:nvSpPr>
          <p:cNvPr id="5" name="Text 3"/>
          <p:cNvSpPr/>
          <p:nvPr/>
        </p:nvSpPr>
        <p:spPr>
          <a:xfrm>
            <a:off x="824746" y="2662595"/>
            <a:ext cx="6246138" cy="640794"/>
          </a:xfrm>
          <a:prstGeom prst="rect">
            <a:avLst/>
          </a:prstGeom>
          <a:noFill/>
        </p:spPr>
        <p:txBody>
          <a:bodyPr wrap="square" lIns="0" tIns="0" rIns="0" bIns="0" rtlCol="0" anchor="t"/>
          <a:lstStyle/>
          <a:p>
            <a:pPr marL="0" indent="0" algn="l">
              <a:lnSpc>
                <a:spcPts val="2500"/>
              </a:lnSpc>
              <a:buNone/>
            </a:pPr>
            <a:r>
              <a:rPr lang="en-US" sz="1550" dirty="0">
                <a:solidFill>
                  <a:srgbClr val="2B3541"/>
                </a:solidFill>
                <a:latin typeface="Funnel Sans" pitchFamily="34" charset="0"/>
                <a:ea typeface="Funnel Sans" pitchFamily="34" charset="-122"/>
                <a:cs typeface="Funnel Sans" pitchFamily="34" charset="-120"/>
              </a:rPr>
              <a:t>94% of dementia patients forget family faces. This causes confusion and avoidance. Emotional toll is significant.</a:t>
            </a:r>
            <a:endParaRPr lang="en-US" sz="1550" dirty="0"/>
          </a:p>
        </p:txBody>
      </p:sp>
      <p:sp>
        <p:nvSpPr>
          <p:cNvPr id="6" name="Text 4"/>
          <p:cNvSpPr/>
          <p:nvPr/>
        </p:nvSpPr>
        <p:spPr>
          <a:xfrm>
            <a:off x="7567136" y="2167890"/>
            <a:ext cx="2356604" cy="294442"/>
          </a:xfrm>
          <a:prstGeom prst="rect">
            <a:avLst/>
          </a:prstGeom>
          <a:noFill/>
        </p:spPr>
        <p:txBody>
          <a:bodyPr wrap="none" lIns="0" tIns="0" rIns="0" bIns="0" rtlCol="0" anchor="t"/>
          <a:lstStyle/>
          <a:p>
            <a:pPr marL="0" indent="0" algn="l">
              <a:lnSpc>
                <a:spcPts val="2300"/>
              </a:lnSpc>
              <a:buNone/>
            </a:pPr>
            <a:r>
              <a:rPr lang="en-US" sz="1850" dirty="0">
                <a:solidFill>
                  <a:srgbClr val="051D3A"/>
                </a:solidFill>
                <a:latin typeface="Funnel Display" pitchFamily="34" charset="0"/>
                <a:ea typeface="Funnel Display" pitchFamily="34" charset="-122"/>
                <a:cs typeface="Funnel Display" pitchFamily="34" charset="-120"/>
              </a:rPr>
              <a:t>Our Solution</a:t>
            </a:r>
            <a:endParaRPr lang="en-US" sz="1850" dirty="0"/>
          </a:p>
        </p:txBody>
      </p:sp>
      <p:sp>
        <p:nvSpPr>
          <p:cNvPr id="7" name="Text 5"/>
          <p:cNvSpPr/>
          <p:nvPr/>
        </p:nvSpPr>
        <p:spPr>
          <a:xfrm>
            <a:off x="7567136" y="2662595"/>
            <a:ext cx="6246138" cy="961192"/>
          </a:xfrm>
          <a:prstGeom prst="rect">
            <a:avLst/>
          </a:prstGeom>
          <a:noFill/>
        </p:spPr>
        <p:txBody>
          <a:bodyPr wrap="square" lIns="0" tIns="0" rIns="0" bIns="0" rtlCol="0" anchor="t"/>
          <a:lstStyle/>
          <a:p>
            <a:pPr marL="0" indent="0" algn="l">
              <a:lnSpc>
                <a:spcPts val="2500"/>
              </a:lnSpc>
              <a:buNone/>
            </a:pPr>
            <a:r>
              <a:rPr lang="en-US" sz="1550" dirty="0">
                <a:solidFill>
                  <a:srgbClr val="2B3541"/>
                </a:solidFill>
                <a:latin typeface="Funnel Sans" pitchFamily="34" charset="0"/>
                <a:ea typeface="Funnel Sans" pitchFamily="34" charset="-122"/>
                <a:cs typeface="Funnel Sans" pitchFamily="34" charset="-120"/>
              </a:rPr>
              <a:t>Train AI on collected family photos. When caregiver takes a photo, app recognizes and names the visitor. Patient feels reassured and connected.</a:t>
            </a:r>
            <a:endParaRPr lang="en-US" sz="1550" dirty="0"/>
          </a:p>
        </p:txBody>
      </p:sp>
      <p:sp>
        <p:nvSpPr>
          <p:cNvPr id="8" name="Text 6"/>
          <p:cNvSpPr/>
          <p:nvPr/>
        </p:nvSpPr>
        <p:spPr>
          <a:xfrm>
            <a:off x="824746" y="4104442"/>
            <a:ext cx="8671798" cy="471249"/>
          </a:xfrm>
          <a:prstGeom prst="rect">
            <a:avLst/>
          </a:prstGeom>
          <a:noFill/>
        </p:spPr>
        <p:txBody>
          <a:bodyPr wrap="none" lIns="0" tIns="0" rIns="0" bIns="0" rtlCol="0" anchor="t"/>
          <a:lstStyle/>
          <a:p>
            <a:pPr marL="0" indent="0" algn="l">
              <a:lnSpc>
                <a:spcPts val="3700"/>
              </a:lnSpc>
              <a:buNone/>
            </a:pPr>
            <a:r>
              <a:rPr lang="en-US" sz="2950" dirty="0">
                <a:solidFill>
                  <a:srgbClr val="051D3A"/>
                </a:solidFill>
                <a:latin typeface="Funnel Display" pitchFamily="34" charset="0"/>
                <a:ea typeface="Funnel Display" pitchFamily="34" charset="-122"/>
                <a:cs typeface="Funnel Display" pitchFamily="34" charset="-120"/>
              </a:rPr>
              <a:t>Technical: Siamese Network (One-Shot Learning)</a:t>
            </a:r>
            <a:endParaRPr lang="en-US" sz="2950" dirty="0"/>
          </a:p>
        </p:txBody>
      </p:sp>
      <p:sp>
        <p:nvSpPr>
          <p:cNvPr id="9" name="Text 7"/>
          <p:cNvSpPr/>
          <p:nvPr/>
        </p:nvSpPr>
        <p:spPr>
          <a:xfrm>
            <a:off x="824746" y="5056346"/>
            <a:ext cx="6246138" cy="640794"/>
          </a:xfrm>
          <a:prstGeom prst="rect">
            <a:avLst/>
          </a:prstGeom>
          <a:noFill/>
        </p:spPr>
        <p:txBody>
          <a:bodyPr wrap="square" lIns="0" tIns="0" rIns="0" bIns="0" rtlCol="0" anchor="t"/>
          <a:lstStyle/>
          <a:p>
            <a:pPr marL="0" indent="0" algn="l">
              <a:lnSpc>
                <a:spcPts val="2500"/>
              </a:lnSpc>
              <a:buSzPct val="100000"/>
              <a:buNone/>
            </a:pPr>
            <a:r>
              <a:rPr lang="en-US" sz="1550" b="1" dirty="0">
                <a:solidFill>
                  <a:srgbClr val="2B3541"/>
                </a:solidFill>
                <a:latin typeface="Funnel Sans" pitchFamily="34" charset="0"/>
                <a:ea typeface="Funnel Sans" pitchFamily="34" charset="-122"/>
                <a:cs typeface="Funnel Sans" pitchFamily="34" charset="-120"/>
              </a:rPr>
              <a:t>Siamese Network:</a:t>
            </a:r>
            <a:r>
              <a:rPr lang="en-US" sz="1550" dirty="0">
                <a:solidFill>
                  <a:srgbClr val="2B3541"/>
                </a:solidFill>
                <a:latin typeface="Funnel Sans" pitchFamily="34" charset="0"/>
                <a:ea typeface="Funnel Sans" pitchFamily="34" charset="-122"/>
                <a:cs typeface="Funnel Sans" pitchFamily="34" charset="-120"/>
              </a:rPr>
              <a:t> Twin neural networks comparing face similarity</a:t>
            </a:r>
            <a:endParaRPr lang="en-US" sz="1550" dirty="0"/>
          </a:p>
        </p:txBody>
      </p:sp>
      <p:sp>
        <p:nvSpPr>
          <p:cNvPr id="10" name="Text 8"/>
          <p:cNvSpPr/>
          <p:nvPr/>
        </p:nvSpPr>
        <p:spPr>
          <a:xfrm>
            <a:off x="824746" y="5767149"/>
            <a:ext cx="6246138" cy="640794"/>
          </a:xfrm>
          <a:prstGeom prst="rect">
            <a:avLst/>
          </a:prstGeom>
          <a:noFill/>
        </p:spPr>
        <p:txBody>
          <a:bodyPr wrap="square" lIns="0" tIns="0" rIns="0" bIns="0" rtlCol="0" anchor="t"/>
          <a:lstStyle/>
          <a:p>
            <a:pPr marL="0" indent="0" algn="l">
              <a:lnSpc>
                <a:spcPts val="2500"/>
              </a:lnSpc>
              <a:buSzPct val="100000"/>
              <a:buNone/>
            </a:pPr>
            <a:r>
              <a:rPr lang="en-US" sz="1550" b="1" dirty="0">
                <a:solidFill>
                  <a:srgbClr val="2B3541"/>
                </a:solidFill>
                <a:latin typeface="Funnel Sans" pitchFamily="34" charset="0"/>
                <a:ea typeface="Funnel Sans" pitchFamily="34" charset="-122"/>
                <a:cs typeface="Funnel Sans" pitchFamily="34" charset="-120"/>
              </a:rPr>
              <a:t>One-Shot Learning:</a:t>
            </a:r>
            <a:r>
              <a:rPr lang="en-US" sz="1550" dirty="0">
                <a:solidFill>
                  <a:srgbClr val="2B3541"/>
                </a:solidFill>
                <a:latin typeface="Funnel Sans" pitchFamily="34" charset="0"/>
                <a:ea typeface="Funnel Sans" pitchFamily="34" charset="-122"/>
                <a:cs typeface="Funnel Sans" pitchFamily="34" charset="-120"/>
              </a:rPr>
              <a:t> Works with only 5-10 photos per person (not 1000+)</a:t>
            </a:r>
            <a:endParaRPr lang="en-US" sz="1550" dirty="0"/>
          </a:p>
        </p:txBody>
      </p:sp>
      <p:sp>
        <p:nvSpPr>
          <p:cNvPr id="11" name="Text 9"/>
          <p:cNvSpPr/>
          <p:nvPr/>
        </p:nvSpPr>
        <p:spPr>
          <a:xfrm>
            <a:off x="824746" y="6477952"/>
            <a:ext cx="6246138" cy="640794"/>
          </a:xfrm>
          <a:prstGeom prst="rect">
            <a:avLst/>
          </a:prstGeom>
          <a:noFill/>
        </p:spPr>
        <p:txBody>
          <a:bodyPr wrap="square" lIns="0" tIns="0" rIns="0" bIns="0" rtlCol="0" anchor="t"/>
          <a:lstStyle/>
          <a:p>
            <a:pPr marL="342900" indent="-342900" algn="l">
              <a:lnSpc>
                <a:spcPts val="2500"/>
              </a:lnSpc>
              <a:buSzPct val="100000"/>
              <a:buChar char="•"/>
            </a:pPr>
            <a:r>
              <a:rPr lang="en-US" sz="1550" dirty="0">
                <a:solidFill>
                  <a:srgbClr val="2B3541"/>
                </a:solidFill>
                <a:latin typeface="Funnel Sans" pitchFamily="34" charset="0"/>
                <a:ea typeface="Funnel Sans" pitchFamily="34" charset="-122"/>
                <a:cs typeface="Funnel Sans" pitchFamily="34" charset="-120"/>
              </a:rPr>
              <a:t>Traditional: Needs 1000+ photos per person (impossible for families)</a:t>
            </a:r>
            <a:endParaRPr lang="en-US" sz="1550" dirty="0"/>
          </a:p>
        </p:txBody>
      </p:sp>
      <p:sp>
        <p:nvSpPr>
          <p:cNvPr id="12" name="Text 10"/>
          <p:cNvSpPr/>
          <p:nvPr/>
        </p:nvSpPr>
        <p:spPr>
          <a:xfrm>
            <a:off x="824746" y="7188756"/>
            <a:ext cx="6246138" cy="320397"/>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2B3541"/>
                </a:solidFill>
                <a:latin typeface="Funnel Sans" pitchFamily="34" charset="0"/>
                <a:ea typeface="Funnel Sans" pitchFamily="34" charset="-122"/>
                <a:cs typeface="Funnel Sans" pitchFamily="34" charset="-120"/>
              </a:rPr>
              <a:t>Siamese: Learns "similarity" not "classification"</a:t>
            </a:r>
            <a:endParaRPr lang="en-US" sz="1550" dirty="0"/>
          </a:p>
        </p:txBody>
      </p:sp>
      <p:sp>
        <p:nvSpPr>
          <p:cNvPr id="13" name="Text 11"/>
          <p:cNvSpPr/>
          <p:nvPr/>
        </p:nvSpPr>
        <p:spPr>
          <a:xfrm>
            <a:off x="7567136" y="5056346"/>
            <a:ext cx="6246138" cy="320397"/>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2B3541"/>
                </a:solidFill>
                <a:latin typeface="Funnel Sans" pitchFamily="34" charset="0"/>
                <a:ea typeface="Funnel Sans" pitchFamily="34" charset="-122"/>
                <a:cs typeface="Funnel Sans" pitchFamily="34" charset="-120"/>
              </a:rPr>
              <a:t>Microsoft I-Remember app: 85% users found helpful</a:t>
            </a:r>
            <a:endParaRPr lang="en-US" sz="1550" dirty="0"/>
          </a:p>
        </p:txBody>
      </p:sp>
      <p:sp>
        <p:nvSpPr>
          <p:cNvPr id="14" name="Text 12"/>
          <p:cNvSpPr/>
          <p:nvPr/>
        </p:nvSpPr>
        <p:spPr>
          <a:xfrm>
            <a:off x="7567136" y="5446752"/>
            <a:ext cx="6246138" cy="640794"/>
          </a:xfrm>
          <a:prstGeom prst="rect">
            <a:avLst/>
          </a:prstGeom>
          <a:noFill/>
        </p:spPr>
        <p:txBody>
          <a:bodyPr wrap="square" lIns="0" tIns="0" rIns="0" bIns="0" rtlCol="0" anchor="t"/>
          <a:lstStyle/>
          <a:p>
            <a:pPr marL="342900" indent="-342900" algn="l">
              <a:lnSpc>
                <a:spcPts val="2500"/>
              </a:lnSpc>
              <a:buSzPct val="100000"/>
              <a:buChar char="•"/>
            </a:pPr>
            <a:r>
              <a:rPr lang="en-US" sz="1550" dirty="0">
                <a:solidFill>
                  <a:srgbClr val="2B3541"/>
                </a:solidFill>
                <a:latin typeface="Funnel Sans" pitchFamily="34" charset="0"/>
                <a:ea typeface="Funnel Sans" pitchFamily="34" charset="-122"/>
                <a:cs typeface="Funnel Sans" pitchFamily="34" charset="-120"/>
              </a:rPr>
              <a:t>US Patent 11436906: Facial recognition for memory-impaired patients</a:t>
            </a:r>
            <a:endParaRPr lang="en-US" sz="1550" dirty="0"/>
          </a:p>
        </p:txBody>
      </p:sp>
      <p:sp>
        <p:nvSpPr>
          <p:cNvPr id="15" name="Text 13"/>
          <p:cNvSpPr/>
          <p:nvPr/>
        </p:nvSpPr>
        <p:spPr>
          <a:xfrm>
            <a:off x="7567136" y="6157555"/>
            <a:ext cx="6246138" cy="640794"/>
          </a:xfrm>
          <a:prstGeom prst="rect">
            <a:avLst/>
          </a:prstGeom>
          <a:noFill/>
        </p:spPr>
        <p:txBody>
          <a:bodyPr wrap="square" lIns="0" tIns="0" rIns="0" bIns="0" rtlCol="0" anchor="t"/>
          <a:lstStyle/>
          <a:p>
            <a:pPr marL="0" indent="0" algn="l">
              <a:lnSpc>
                <a:spcPts val="2500"/>
              </a:lnSpc>
              <a:buSzPct val="100000"/>
              <a:buNone/>
            </a:pPr>
            <a:r>
              <a:rPr lang="en-US" sz="1550" dirty="0">
                <a:solidFill>
                  <a:srgbClr val="2B3541"/>
                </a:solidFill>
                <a:latin typeface="Funnel Sans" pitchFamily="34" charset="0"/>
                <a:ea typeface="Funnel Sans" pitchFamily="34" charset="-122"/>
                <a:cs typeface="Funnel Sans" pitchFamily="34" charset="-120"/>
              </a:rPr>
              <a:t>94% of early AD patients affected: </a:t>
            </a:r>
            <a:r>
              <a:rPr lang="en-US" sz="1550" b="1" u="sng" dirty="0">
                <a:solidFill>
                  <a:srgbClr val="CE5099"/>
                </a:solidFill>
                <a:latin typeface="Funnel Sans" pitchFamily="34" charset="0"/>
                <a:ea typeface="Funnel Sans" pitchFamily="34" charset="-122"/>
                <a:cs typeface="Funnel Sans" pitchFamily="34" charset="-120"/>
              </a:rPr>
              <a:t>https://aging-us.com/article/202545/text</a:t>
            </a:r>
            <a:endParaRPr lang="en-US" sz="1550" dirty="0"/>
          </a:p>
        </p:txBody>
      </p:sp>
      <p:sp>
        <p:nvSpPr>
          <p:cNvPr id="16" name="Rectangles 15"/>
          <p:cNvSpPr/>
          <p:nvPr/>
        </p:nvSpPr>
        <p:spPr>
          <a:xfrm>
            <a:off x="12611735" y="7689850"/>
            <a:ext cx="2025650" cy="504825"/>
          </a:xfrm>
          <a:prstGeom prst="rect">
            <a:avLst/>
          </a:prstGeom>
          <a:solidFill>
            <a:srgbClr val="FAF5E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10917</Words>
  <Application>WPS Presentation</Application>
  <PresentationFormat>On-screen Show (16:9)</PresentationFormat>
  <Paragraphs>292</Paragraphs>
  <Slides>13</Slides>
  <Notes>13</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13</vt:i4>
      </vt:variant>
    </vt:vector>
  </HeadingPairs>
  <TitlesOfParts>
    <vt:vector size="32" baseType="lpstr">
      <vt:lpstr>Arial</vt:lpstr>
      <vt:lpstr>SimSun</vt:lpstr>
      <vt:lpstr>Wingdings</vt:lpstr>
      <vt:lpstr>Funnel Display</vt:lpstr>
      <vt:lpstr>Funnel Display</vt:lpstr>
      <vt:lpstr>Funnel Display</vt:lpstr>
      <vt:lpstr>Funnel Sans</vt:lpstr>
      <vt:lpstr>Funnel Sans</vt:lpstr>
      <vt:lpstr>Funnel Sans</vt:lpstr>
      <vt:lpstr>Funnel Display Light</vt:lpstr>
      <vt:lpstr>Segoe Print</vt:lpstr>
      <vt:lpstr>Funnel Display Light</vt:lpstr>
      <vt:lpstr>Funnel Display Light</vt:lpstr>
      <vt:lpstr>Calibri</vt:lpstr>
      <vt:lpstr>Microsoft YaHei</vt:lpstr>
      <vt:lpstr>Arial Unicode MS</vt:lpstr>
      <vt:lpstr>MingLiU-ExtB</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Adnan Sameer</cp:lastModifiedBy>
  <cp:revision>2</cp:revision>
  <dcterms:created xsi:type="dcterms:W3CDTF">2025-10-22T18:05:00Z</dcterms:created>
  <dcterms:modified xsi:type="dcterms:W3CDTF">2025-10-23T03:23:31Z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7FFBBA1C95DA46799384513DDE9BDBDB_12</vt:lpwstr>
  </property>
  <property fmtid="{D5CDD505-2E9C-101B-9397-08002B2CF9AE}" pid="3" name="KSOProductBuildVer">
    <vt:lpwstr>1033-12.2.0.23131</vt:lpwstr>
  </property>
</Properties>
</file>